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media/media1.WAV" ContentType="audio/x-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84" r:id="rId2"/>
    <p:sldId id="288" r:id="rId3"/>
    <p:sldId id="256" r:id="rId4"/>
    <p:sldId id="258" r:id="rId5"/>
    <p:sldId id="282" r:id="rId6"/>
    <p:sldId id="259" r:id="rId7"/>
    <p:sldId id="260" r:id="rId8"/>
    <p:sldId id="261" r:id="rId9"/>
    <p:sldId id="262" r:id="rId10"/>
    <p:sldId id="290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6" r:id="rId3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CCFF"/>
    <a:srgbClr val="FF0000"/>
    <a:srgbClr val="FFFF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52" autoAdjust="0"/>
    <p:restoredTop sz="94699" autoAdjust="0"/>
  </p:normalViewPr>
  <p:slideViewPr>
    <p:cSldViewPr showGuides="1">
      <p:cViewPr varScale="1">
        <p:scale>
          <a:sx n="69" d="100"/>
          <a:sy n="69" d="100"/>
        </p:scale>
        <p:origin x="38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C1A87DB9-2F6E-4687-B2E3-3C6AED861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760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99FF"/>
            </a:gs>
            <a:gs pos="100000">
              <a:schemeClr val="accent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2"/>
          <p:cNvGraphicFramePr>
            <a:graphicFrameLocks noChangeAspect="1"/>
          </p:cNvGraphicFramePr>
          <p:nvPr/>
        </p:nvGraphicFramePr>
        <p:xfrm>
          <a:off x="7848600" y="5867400"/>
          <a:ext cx="10668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Image" r:id="rId14" imgW="771429" imgH="590789" progId="Photoshop.Image.5">
                  <p:embed/>
                </p:oleObj>
              </mc:Choice>
              <mc:Fallback>
                <p:oleObj name="Image" r:id="rId14" imgW="771429" imgH="590789" progId="Photoshop.Image.5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5867400"/>
                        <a:ext cx="1066800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file:///C:\Documents%20and%20Settings\bbartlett\My%20Documents\Jeopardy%20Review%20Games\alexmovie.mov" TargetMode="External"/><Relationship Id="rId1" Type="http://schemas.microsoft.com/office/2007/relationships/media" Target="file:///C:\Documents%20and%20Settings\bbartlett\My%20Documents\Jeopardy%20Review%20Games\alexmovie.mov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13" Type="http://schemas.openxmlformats.org/officeDocument/2006/relationships/slide" Target="slide21.xml"/><Relationship Id="rId18" Type="http://schemas.openxmlformats.org/officeDocument/2006/relationships/slide" Target="slide16.xml"/><Relationship Id="rId26" Type="http://schemas.openxmlformats.org/officeDocument/2006/relationships/slide" Target="slide9.xml"/><Relationship Id="rId3" Type="http://schemas.openxmlformats.org/officeDocument/2006/relationships/audio" Target="../media/media1.WAV"/><Relationship Id="rId21" Type="http://schemas.openxmlformats.org/officeDocument/2006/relationships/slide" Target="slide5.xml"/><Relationship Id="rId7" Type="http://schemas.openxmlformats.org/officeDocument/2006/relationships/slide" Target="slide25.xml"/><Relationship Id="rId12" Type="http://schemas.openxmlformats.org/officeDocument/2006/relationships/slide" Target="slide28.xml"/><Relationship Id="rId17" Type="http://schemas.openxmlformats.org/officeDocument/2006/relationships/slide" Target="slide15.xml"/><Relationship Id="rId25" Type="http://schemas.openxmlformats.org/officeDocument/2006/relationships/slide" Target="slide8.xml"/><Relationship Id="rId33" Type="http://schemas.openxmlformats.org/officeDocument/2006/relationships/image" Target="../media/image7.png"/><Relationship Id="rId2" Type="http://schemas.microsoft.com/office/2007/relationships/media" Target="../media/media1.WAV"/><Relationship Id="rId16" Type="http://schemas.openxmlformats.org/officeDocument/2006/relationships/slide" Target="slide14.xml"/><Relationship Id="rId20" Type="http://schemas.openxmlformats.org/officeDocument/2006/relationships/slide" Target="slide18.xml"/><Relationship Id="rId29" Type="http://schemas.openxmlformats.org/officeDocument/2006/relationships/slide" Target="slide12.xml"/><Relationship Id="rId1" Type="http://schemas.openxmlformats.org/officeDocument/2006/relationships/themeOverride" Target="../theme/themeOverride1.xml"/><Relationship Id="rId6" Type="http://schemas.openxmlformats.org/officeDocument/2006/relationships/slide" Target="slide24.xml"/><Relationship Id="rId11" Type="http://schemas.openxmlformats.org/officeDocument/2006/relationships/slide" Target="slide27.xml"/><Relationship Id="rId24" Type="http://schemas.openxmlformats.org/officeDocument/2006/relationships/slide" Target="slide7.xml"/><Relationship Id="rId32" Type="http://schemas.openxmlformats.org/officeDocument/2006/relationships/slide" Target="slide29.xml"/><Relationship Id="rId5" Type="http://schemas.openxmlformats.org/officeDocument/2006/relationships/image" Target="../media/image5.jpeg"/><Relationship Id="rId15" Type="http://schemas.openxmlformats.org/officeDocument/2006/relationships/slide" Target="slide23.xml"/><Relationship Id="rId23" Type="http://schemas.openxmlformats.org/officeDocument/2006/relationships/slide" Target="slide6.xml"/><Relationship Id="rId28" Type="http://schemas.openxmlformats.org/officeDocument/2006/relationships/slide" Target="slide11.xml"/><Relationship Id="rId10" Type="http://schemas.openxmlformats.org/officeDocument/2006/relationships/slide" Target="slide26.xml"/><Relationship Id="rId19" Type="http://schemas.openxmlformats.org/officeDocument/2006/relationships/slide" Target="slide17.xml"/><Relationship Id="rId31" Type="http://schemas.openxmlformats.org/officeDocument/2006/relationships/image" Target="../media/image6.jpeg"/><Relationship Id="rId4" Type="http://schemas.openxmlformats.org/officeDocument/2006/relationships/slideLayout" Target="../slideLayouts/slideLayout6.xml"/><Relationship Id="rId9" Type="http://schemas.openxmlformats.org/officeDocument/2006/relationships/slide" Target="slide20.xml"/><Relationship Id="rId14" Type="http://schemas.openxmlformats.org/officeDocument/2006/relationships/slide" Target="slide22.xml"/><Relationship Id="rId22" Type="http://schemas.openxmlformats.org/officeDocument/2006/relationships/slide" Target="slide4.xml"/><Relationship Id="rId27" Type="http://schemas.openxmlformats.org/officeDocument/2006/relationships/slide" Target="slide10.xml"/><Relationship Id="rId30" Type="http://schemas.openxmlformats.org/officeDocument/2006/relationships/slide" Target="slide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WordArt 3" descr="Pink tissue paper"/>
          <p:cNvSpPr>
            <a:spLocks noChangeArrowheads="1" noChangeShapeType="1" noTextEdit="1"/>
          </p:cNvSpPr>
          <p:nvPr/>
        </p:nvSpPr>
        <p:spPr bwMode="auto">
          <a:xfrm>
            <a:off x="1447800" y="533400"/>
            <a:ext cx="7239000" cy="2286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TopLeft">
                <a:rot lat="0" lon="20519994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en-US" sz="3600" kern="10" dirty="0" err="1" smtClean="0">
                <a:ln w="9525"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latin typeface="Cooper Black"/>
              </a:rPr>
              <a:t>Hellie</a:t>
            </a:r>
            <a:endParaRPr lang="en-US" sz="3600" kern="10" dirty="0">
              <a:ln w="9525">
                <a:round/>
                <a:headEnd/>
                <a:tailEnd/>
              </a:ln>
              <a:blipFill dpi="0" rotWithShape="0">
                <a:blip r:embed="rId4"/>
                <a:srcRect/>
                <a:tile tx="0" ty="0" sx="100000" sy="100000" flip="none" algn="tl"/>
              </a:blipFill>
              <a:latin typeface="Cooper Black"/>
            </a:endParaRPr>
          </a:p>
        </p:txBody>
      </p:sp>
      <p:sp>
        <p:nvSpPr>
          <p:cNvPr id="33796" name="WordArt 4" descr="Pink tissue paper"/>
          <p:cNvSpPr>
            <a:spLocks noChangeArrowheads="1" noChangeShapeType="1" noTextEdit="1"/>
          </p:cNvSpPr>
          <p:nvPr/>
        </p:nvSpPr>
        <p:spPr bwMode="auto">
          <a:xfrm>
            <a:off x="1295400" y="3276600"/>
            <a:ext cx="6781800" cy="3352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TopLeft">
                <a:rot lat="0" lon="20519994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latin typeface="Cooper Black"/>
              </a:rPr>
              <a:t>Jeopardy!</a:t>
            </a:r>
          </a:p>
        </p:txBody>
      </p:sp>
    </p:spTree>
  </p:cSld>
  <p:clrMapOvr>
    <a:masterClrMapping/>
  </p:clrMapOvr>
  <p:transition advClick="0" advTm="15000">
    <p:sndAc>
      <p:stSnd>
        <p:snd r:embed="rId2" name="jepardythem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nimBg="1"/>
      <p:bldP spid="3379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bg1"/>
                </a:solidFill>
                <a:latin typeface="Comic Sans MS" pitchFamily="66" charset="0"/>
              </a:rPr>
              <a:t>DNA -&gt; Protein 200</a:t>
            </a:r>
            <a:endParaRPr lang="en-US" sz="5400" dirty="0" smtClean="0">
              <a:latin typeface="Comic Sans MS" pitchFamily="66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81200"/>
            <a:ext cx="8610600" cy="2362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Tx/>
              <a:buNone/>
            </a:pPr>
            <a:r>
              <a:rPr lang="en-US" sz="4600" b="1" dirty="0" smtClean="0">
                <a:solidFill>
                  <a:schemeClr val="bg1"/>
                </a:solidFill>
                <a:latin typeface="Comic Sans MS" pitchFamily="66" charset="0"/>
              </a:rPr>
              <a:t>What does </a:t>
            </a:r>
            <a:r>
              <a:rPr lang="en-US" sz="4600" b="1" dirty="0" err="1" smtClean="0">
                <a:solidFill>
                  <a:schemeClr val="bg1"/>
                </a:solidFill>
                <a:latin typeface="Comic Sans MS" pitchFamily="66" charset="0"/>
              </a:rPr>
              <a:t>tRNA</a:t>
            </a:r>
            <a:r>
              <a:rPr lang="en-US" sz="4600" b="1" dirty="0" smtClean="0">
                <a:solidFill>
                  <a:schemeClr val="bg1"/>
                </a:solidFill>
                <a:latin typeface="Comic Sans MS" pitchFamily="66" charset="0"/>
              </a:rPr>
              <a:t> carry?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33400" y="4953000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latin typeface="Comic Sans MS" pitchFamily="66" charset="0"/>
              </a:rPr>
              <a:t>Amino acids</a:t>
            </a:r>
            <a:endParaRPr lang="en-US" sz="4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1269" name="Text Box 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CC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  <p:bldP spid="4403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bg1"/>
                </a:solidFill>
                <a:latin typeface="Comic Sans MS" pitchFamily="66" charset="0"/>
              </a:rPr>
              <a:t>DNA -&gt; Protein 300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2291" name="Text Box 1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CC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1127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905000"/>
            <a:ext cx="9144000" cy="1752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Tx/>
              <a:buNone/>
            </a:pPr>
            <a:r>
              <a:rPr lang="en-US" sz="4500" b="1" dirty="0" smtClean="0">
                <a:solidFill>
                  <a:schemeClr val="bg1"/>
                </a:solidFill>
                <a:latin typeface="Comic Sans MS" pitchFamily="66" charset="0"/>
              </a:rPr>
              <a:t>What occurs during translation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228600" y="4419600"/>
            <a:ext cx="8077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latin typeface="Comic Sans MS" pitchFamily="66" charset="0"/>
              </a:rPr>
              <a:t>mRNA codon attaches to </a:t>
            </a:r>
            <a:r>
              <a:rPr lang="en-US" sz="4000" b="1" dirty="0" err="1" smtClean="0">
                <a:solidFill>
                  <a:schemeClr val="bg1"/>
                </a:solidFill>
                <a:latin typeface="Comic Sans MS" pitchFamily="66" charset="0"/>
              </a:rPr>
              <a:t>tRNA</a:t>
            </a:r>
            <a:r>
              <a:rPr lang="en-US" sz="4000" b="1" dirty="0" smtClean="0">
                <a:solidFill>
                  <a:schemeClr val="bg1"/>
                </a:solidFill>
                <a:latin typeface="Comic Sans MS" pitchFamily="66" charset="0"/>
              </a:rPr>
              <a:t> codon bringing amino acid to make a protein</a:t>
            </a:r>
            <a:endParaRPr lang="en-US" sz="4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8" grpId="0" build="p" autoUpdateAnimBg="0"/>
      <p:bldP spid="1127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bg1"/>
                </a:solidFill>
                <a:latin typeface="Comic Sans MS" pitchFamily="66" charset="0"/>
              </a:rPr>
              <a:t>DNA -&gt; Protein 400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3315" name="Text Box 1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486400"/>
            <a:ext cx="1127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00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4" name="Rectangle 14"/>
          <p:cNvSpPr txBox="1">
            <a:spLocks noChangeArrowheads="1"/>
          </p:cNvSpPr>
          <p:nvPr/>
        </p:nvSpPr>
        <p:spPr bwMode="auto">
          <a:xfrm>
            <a:off x="0" y="2133600"/>
            <a:ext cx="9144000" cy="2743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600" b="1" i="0" kern="0" dirty="0" smtClean="0">
                <a:solidFill>
                  <a:schemeClr val="bg1"/>
                </a:solidFill>
                <a:latin typeface="Comic Sans MS" pitchFamily="66" charset="0"/>
              </a:rPr>
              <a:t>Where translation occurs</a:t>
            </a:r>
            <a:endParaRPr lang="en-US" sz="4600" b="1" i="0" kern="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228600" y="5089525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latin typeface="Comic Sans MS" pitchFamily="66" charset="0"/>
              </a:rPr>
              <a:t>Ribosome</a:t>
            </a:r>
            <a:endParaRPr lang="en-US" sz="4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 autoUpdateAnimBg="0"/>
      <p:bldP spid="2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bg1"/>
                </a:solidFill>
                <a:latin typeface="Comic Sans MS" pitchFamily="66" charset="0"/>
              </a:rPr>
              <a:t>DNA -&gt; Protein 500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4339" name="Text Box 1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CC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6" name="Rectangle 14"/>
          <p:cNvSpPr txBox="1">
            <a:spLocks noChangeArrowheads="1"/>
          </p:cNvSpPr>
          <p:nvPr/>
        </p:nvSpPr>
        <p:spPr bwMode="auto">
          <a:xfrm>
            <a:off x="0" y="1905000"/>
            <a:ext cx="9144000" cy="2971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000" b="1" i="0" kern="0" dirty="0" smtClean="0">
                <a:solidFill>
                  <a:schemeClr val="bg1"/>
                </a:solidFill>
                <a:latin typeface="Comic Sans MS" pitchFamily="66" charset="0"/>
              </a:rPr>
              <a:t>Arrange these steps of Protein Synthesis in the correct order</a:t>
            </a:r>
          </a:p>
          <a:p>
            <a:pPr marL="514350" indent="-514350" algn="ctr">
              <a:spcBef>
                <a:spcPct val="20000"/>
              </a:spcBef>
              <a:buAutoNum type="alphaLcParenR"/>
              <a:defRPr/>
            </a:pPr>
            <a:r>
              <a:rPr lang="en-US" sz="3000" b="1" i="0" kern="0" dirty="0" smtClean="0">
                <a:solidFill>
                  <a:schemeClr val="bg1"/>
                </a:solidFill>
                <a:latin typeface="Comic Sans MS" pitchFamily="66" charset="0"/>
              </a:rPr>
              <a:t>mRNA leaves nucleus</a:t>
            </a:r>
          </a:p>
          <a:p>
            <a:pPr marL="514350" indent="-514350" algn="ctr">
              <a:spcBef>
                <a:spcPct val="20000"/>
              </a:spcBef>
              <a:buAutoNum type="alphaLcParenR"/>
              <a:defRPr/>
            </a:pPr>
            <a:r>
              <a:rPr lang="en-US" sz="3000" b="1" i="0" kern="0" dirty="0" smtClean="0">
                <a:solidFill>
                  <a:schemeClr val="bg1"/>
                </a:solidFill>
                <a:latin typeface="Comic Sans MS" pitchFamily="66" charset="0"/>
              </a:rPr>
              <a:t>Amino acids bonded together</a:t>
            </a:r>
          </a:p>
          <a:p>
            <a:pPr marL="514350" indent="-514350" algn="ctr">
              <a:spcBef>
                <a:spcPct val="20000"/>
              </a:spcBef>
              <a:buAutoNum type="alphaLcParenR"/>
              <a:defRPr/>
            </a:pPr>
            <a:r>
              <a:rPr lang="en-US" sz="3000" b="1" i="0" kern="0" dirty="0" smtClean="0">
                <a:solidFill>
                  <a:schemeClr val="bg1"/>
                </a:solidFill>
                <a:latin typeface="Comic Sans MS" pitchFamily="66" charset="0"/>
              </a:rPr>
              <a:t>mRNA attaches to ribosome</a:t>
            </a:r>
          </a:p>
          <a:p>
            <a:pPr marL="514350" indent="-514350" algn="ctr">
              <a:spcBef>
                <a:spcPct val="20000"/>
              </a:spcBef>
              <a:buAutoNum type="alphaLcParenR"/>
              <a:defRPr/>
            </a:pPr>
            <a:r>
              <a:rPr lang="en-US" sz="3000" b="1" i="0" kern="0" dirty="0" smtClean="0">
                <a:solidFill>
                  <a:schemeClr val="bg1"/>
                </a:solidFill>
                <a:latin typeface="Comic Sans MS" pitchFamily="66" charset="0"/>
              </a:rPr>
              <a:t>DNA copied into mRNA</a:t>
            </a:r>
          </a:p>
          <a:p>
            <a:pPr marL="514350" indent="-514350" algn="ctr">
              <a:spcBef>
                <a:spcPct val="20000"/>
              </a:spcBef>
              <a:buAutoNum type="alphaLcParenR"/>
              <a:defRPr/>
            </a:pPr>
            <a:r>
              <a:rPr lang="en-US" sz="3000" b="1" i="0" kern="0" dirty="0" err="1" smtClean="0">
                <a:solidFill>
                  <a:schemeClr val="bg1"/>
                </a:solidFill>
                <a:latin typeface="Comic Sans MS" pitchFamily="66" charset="0"/>
              </a:rPr>
              <a:t>tRNA</a:t>
            </a:r>
            <a:r>
              <a:rPr lang="en-US" sz="3000" b="1" i="0" kern="0" dirty="0" smtClean="0">
                <a:solidFill>
                  <a:schemeClr val="bg1"/>
                </a:solidFill>
                <a:latin typeface="Comic Sans MS" pitchFamily="66" charset="0"/>
              </a:rPr>
              <a:t> brings in amino acid</a:t>
            </a:r>
            <a:endParaRPr lang="en-US" sz="3000" b="1" i="0" kern="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609600" y="5867400"/>
            <a:ext cx="51054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US" sz="3200" b="1" dirty="0">
                <a:solidFill>
                  <a:schemeClr val="bg1"/>
                </a:solidFill>
                <a:latin typeface="Comic Sans MS" pitchFamily="66" charset="0"/>
              </a:rPr>
              <a:t>	  </a:t>
            </a:r>
            <a:r>
              <a:rPr lang="en-US" sz="3200" b="1" dirty="0" smtClean="0">
                <a:solidFill>
                  <a:schemeClr val="bg1"/>
                </a:solidFill>
                <a:latin typeface="Comic Sans MS" pitchFamily="66" charset="0"/>
              </a:rPr>
              <a:t>D-A-C-E-B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  <p:bldP spid="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  <a:latin typeface="Comic Sans MS" pitchFamily="66" charset="0"/>
              </a:rPr>
              <a:t> This and That 100</a:t>
            </a:r>
          </a:p>
        </p:txBody>
      </p:sp>
      <p:sp>
        <p:nvSpPr>
          <p:cNvPr id="15363" name="Text Box 1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00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4353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57400"/>
            <a:ext cx="8305800" cy="2590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Tx/>
              <a:buNone/>
            </a:pPr>
            <a:r>
              <a:rPr lang="en-US" sz="3300" b="1" dirty="0" smtClean="0">
                <a:solidFill>
                  <a:schemeClr val="bg1"/>
                </a:solidFill>
                <a:latin typeface="Comic Sans MS" pitchFamily="66" charset="0"/>
              </a:rPr>
              <a:t>Of the three ways genetic variation is produced which one may lead to the creation of a new species</a:t>
            </a:r>
            <a:endParaRPr lang="en-US" sz="3300" b="1" baseline="-25000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1219200" y="5410200"/>
            <a:ext cx="50292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 b="1" dirty="0" smtClean="0">
                <a:solidFill>
                  <a:schemeClr val="bg1"/>
                </a:solidFill>
                <a:latin typeface="Comic Sans MS" pitchFamily="66" charset="0"/>
              </a:rPr>
              <a:t>Gene Mutation</a:t>
            </a:r>
            <a:endParaRPr lang="en-US" sz="35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3" grpId="0" build="p" autoUpdateAnimBg="0"/>
      <p:bldP spid="1435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  <a:latin typeface="Comic Sans MS" pitchFamily="66" charset="0"/>
              </a:rPr>
              <a:t>This and That  200</a:t>
            </a:r>
          </a:p>
        </p:txBody>
      </p:sp>
      <p:sp>
        <p:nvSpPr>
          <p:cNvPr id="16387" name="Text Box 1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00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762000" y="4419600"/>
            <a:ext cx="75438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500" b="1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8" name="Rectangle 14"/>
          <p:cNvSpPr txBox="1">
            <a:spLocks noChangeArrowheads="1"/>
          </p:cNvSpPr>
          <p:nvPr/>
        </p:nvSpPr>
        <p:spPr bwMode="auto">
          <a:xfrm>
            <a:off x="0" y="2057400"/>
            <a:ext cx="9144000" cy="1524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400" b="1" i="0" kern="0" dirty="0" smtClean="0">
                <a:solidFill>
                  <a:schemeClr val="bg1"/>
                </a:solidFill>
                <a:latin typeface="Comic Sans MS" pitchFamily="66" charset="0"/>
              </a:rPr>
              <a:t>What needs to happen to DNA first to make a complementary strand?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400" b="1" i="0" kern="0" baseline="-25000" dirty="0" smtClean="0">
                <a:solidFill>
                  <a:schemeClr val="bg1"/>
                </a:solidFill>
                <a:latin typeface="Comic Sans MS" pitchFamily="66" charset="0"/>
              </a:rPr>
              <a:t>Double Bonus:  What enzyme is responsible for this</a:t>
            </a:r>
            <a:endParaRPr lang="en-US" sz="3400" b="1" i="0" kern="0" baseline="-25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066800" y="4708525"/>
            <a:ext cx="70866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 b="1" dirty="0" smtClean="0">
                <a:solidFill>
                  <a:schemeClr val="bg1"/>
                </a:solidFill>
                <a:latin typeface="Comic Sans MS" pitchFamily="66" charset="0"/>
              </a:rPr>
              <a:t>Strands must separate; Helicase</a:t>
            </a:r>
            <a:endParaRPr lang="en-US" sz="35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  <a:latin typeface="Comic Sans MS" pitchFamily="66" charset="0"/>
              </a:rPr>
              <a:t>This and That 300</a:t>
            </a:r>
          </a:p>
        </p:txBody>
      </p:sp>
      <p:sp>
        <p:nvSpPr>
          <p:cNvPr id="17411" name="Text Box 1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CC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1639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001000" cy="2667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Tx/>
              <a:buNone/>
            </a:pPr>
            <a:r>
              <a:rPr lang="en-US" sz="4800" b="1" dirty="0" smtClean="0">
                <a:solidFill>
                  <a:schemeClr val="bg1"/>
                </a:solidFill>
                <a:latin typeface="Comic Sans MS" pitchFamily="66" charset="0"/>
              </a:rPr>
              <a:t>What are the base pairing rules for mRNA</a:t>
            </a:r>
            <a:endParaRPr lang="en-US" sz="4800" b="1" baseline="-25000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1066800" y="4419600"/>
            <a:ext cx="6705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Comic Sans MS" pitchFamily="66" charset="0"/>
              </a:rPr>
              <a:t>A:U</a:t>
            </a:r>
          </a:p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Comic Sans MS" pitchFamily="66" charset="0"/>
              </a:rPr>
              <a:t>G:C</a:t>
            </a:r>
            <a:endParaRPr lang="en-US" sz="4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8" grpId="0" build="p" autoUpdateAnimBg="0"/>
      <p:bldP spid="1639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This and That 400</a:t>
            </a:r>
          </a:p>
        </p:txBody>
      </p:sp>
      <p:sp>
        <p:nvSpPr>
          <p:cNvPr id="18435" name="Text Box 1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CC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17422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05000"/>
            <a:ext cx="8305800" cy="2971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sz="4800" b="1" dirty="0" smtClean="0">
                <a:solidFill>
                  <a:schemeClr val="bg1"/>
                </a:solidFill>
                <a:latin typeface="Comic Sans MS" pitchFamily="66" charset="0"/>
              </a:rPr>
              <a:t>In a 40 base strand of DNA there are 28 Adenines (A).  How many guanines are there?</a:t>
            </a:r>
            <a:endParaRPr lang="en-US" sz="4800" b="1" baseline="-25000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304800" y="5829555"/>
            <a:ext cx="7391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bg1"/>
                </a:solidFill>
                <a:latin typeface="Comic Sans MS" pitchFamily="66" charset="0"/>
              </a:rPr>
              <a:t>12</a:t>
            </a:r>
            <a:endParaRPr lang="en-US" sz="3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457200"/>
            <a:ext cx="7696200" cy="1295400"/>
          </a:xfrm>
          <a:prstGeom prst="rect">
            <a:avLst/>
          </a:prstGeo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solidFill>
                  <a:srgbClr val="FFFFCC"/>
                </a:solidFill>
                <a:latin typeface="Comic Sans MS" pitchFamily="66" charset="0"/>
              </a:rPr>
              <a:t>DAILY DOUBLE</a:t>
            </a:r>
            <a:endParaRPr lang="en-US" dirty="0" smtClean="0">
              <a:solidFill>
                <a:srgbClr val="FFFFCC"/>
              </a:solidFill>
              <a:latin typeface="Comic Sans MS" pitchFamily="66" charset="0"/>
            </a:endParaRPr>
          </a:p>
        </p:txBody>
      </p:sp>
      <p:pic>
        <p:nvPicPr>
          <p:cNvPr id="7" name="Picture 24" descr="bs0204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54925" y="0"/>
            <a:ext cx="1489075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2" grpId="0" build="p" autoUpdateAnimBg="0"/>
      <p:bldP spid="1742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  <a:latin typeface="Comic Sans MS" pitchFamily="66" charset="0"/>
              </a:rPr>
              <a:t>This and That 500</a:t>
            </a:r>
          </a:p>
        </p:txBody>
      </p:sp>
      <p:sp>
        <p:nvSpPr>
          <p:cNvPr id="19459" name="Text Box 1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CC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7" name="Rectangle 14"/>
          <p:cNvSpPr txBox="1">
            <a:spLocks noChangeArrowheads="1"/>
          </p:cNvSpPr>
          <p:nvPr/>
        </p:nvSpPr>
        <p:spPr bwMode="auto">
          <a:xfrm>
            <a:off x="228600" y="2133600"/>
            <a:ext cx="8915400" cy="2286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4000" b="1" i="0" kern="0" dirty="0" smtClean="0">
                <a:solidFill>
                  <a:schemeClr val="bg1"/>
                </a:solidFill>
                <a:latin typeface="Comic Sans MS" pitchFamily="66" charset="0"/>
              </a:rPr>
              <a:t>What is the complementary mRNA strand to: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4000" b="1" i="0" kern="0" dirty="0" smtClean="0">
                <a:solidFill>
                  <a:schemeClr val="bg1"/>
                </a:solidFill>
                <a:latin typeface="Comic Sans MS" pitchFamily="66" charset="0"/>
              </a:rPr>
              <a:t>TTAGCATCA</a:t>
            </a:r>
            <a:endParaRPr lang="en-US" sz="4000" b="1" i="0" kern="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95400" y="49530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0" dirty="0" smtClean="0">
                <a:solidFill>
                  <a:schemeClr val="bg1"/>
                </a:solidFill>
              </a:rPr>
              <a:t>AAUCGUAGU</a:t>
            </a:r>
            <a:endParaRPr lang="en-US" sz="4000" b="1" i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2954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MIT VS MEI 100</a:t>
            </a:r>
          </a:p>
        </p:txBody>
      </p:sp>
      <p:sp>
        <p:nvSpPr>
          <p:cNvPr id="20483" name="Text Box 1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CC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19470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981200"/>
            <a:ext cx="9144000" cy="2590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sz="4600" b="1" dirty="0" smtClean="0">
                <a:solidFill>
                  <a:schemeClr val="bg1"/>
                </a:solidFill>
                <a:latin typeface="Comic Sans MS" pitchFamily="66" charset="0"/>
              </a:rPr>
              <a:t>PURPOSE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304800" y="4724400"/>
            <a:ext cx="8153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latin typeface="Comic Sans MS" pitchFamily="66" charset="0"/>
              </a:rPr>
              <a:t>MIT: growth, repair</a:t>
            </a:r>
          </a:p>
          <a:p>
            <a:pPr algn="ctr">
              <a:spcBef>
                <a:spcPct val="50000"/>
              </a:spcBef>
            </a:pPr>
            <a:r>
              <a:rPr lang="en-US" sz="4000" b="1" baseline="30000" dirty="0" smtClean="0">
                <a:solidFill>
                  <a:schemeClr val="bg1"/>
                </a:solidFill>
                <a:latin typeface="Comic Sans MS" pitchFamily="66" charset="0"/>
              </a:rPr>
              <a:t>MEI:</a:t>
            </a:r>
            <a:r>
              <a:rPr lang="en-US" sz="4000" b="1" dirty="0" smtClean="0">
                <a:solidFill>
                  <a:schemeClr val="bg1"/>
                </a:solidFill>
                <a:latin typeface="Comic Sans MS" pitchFamily="66" charset="0"/>
              </a:rPr>
              <a:t>  Genetic variation</a:t>
            </a:r>
            <a:endParaRPr lang="en-US" sz="4000" b="1" baseline="300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0" grpId="0" build="p" autoUpdateAnimBg="0"/>
      <p:bldP spid="1947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9" name="alexmovie.mov">
            <a:hlinkClick r:id="" action="ppaction://media"/>
          </p:cNvPr>
          <p:cNvPicPr>
            <a:picLocks noRot="1" noChangeAspect="1" noChangeArrowheads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914400" y="1905000"/>
            <a:ext cx="388620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89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891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89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89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19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2192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err="1" smtClean="0">
                <a:solidFill>
                  <a:schemeClr val="bg1"/>
                </a:solidFill>
                <a:latin typeface="Comic Sans MS" pitchFamily="66" charset="0"/>
              </a:rPr>
              <a:t>Mit</a:t>
            </a: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omic Sans MS" pitchFamily="66" charset="0"/>
              </a:rPr>
              <a:t>vs</a:t>
            </a: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 Mei 200</a:t>
            </a:r>
          </a:p>
        </p:txBody>
      </p:sp>
      <p:sp>
        <p:nvSpPr>
          <p:cNvPr id="21507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867400"/>
            <a:ext cx="990600" cy="7620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mic Sans MS" pitchFamily="66" charset="0"/>
            </a:endParaRPr>
          </a:p>
        </p:txBody>
      </p:sp>
      <p:sp>
        <p:nvSpPr>
          <p:cNvPr id="21508" name="Text Box 1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CC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20494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2133600"/>
            <a:ext cx="9144000" cy="2209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4500" b="1" dirty="0" smtClean="0">
                <a:solidFill>
                  <a:schemeClr val="bg1"/>
                </a:solidFill>
                <a:latin typeface="Comic Sans MS" pitchFamily="66" charset="0"/>
              </a:rPr>
              <a:t>Type of Reproduction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609600" y="4967288"/>
            <a:ext cx="7239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 err="1" smtClean="0">
                <a:solidFill>
                  <a:schemeClr val="bg1"/>
                </a:solidFill>
                <a:latin typeface="Comic Sans MS" pitchFamily="66" charset="0"/>
              </a:rPr>
              <a:t>Mit</a:t>
            </a:r>
            <a:r>
              <a:rPr lang="en-US" sz="4800" b="1" dirty="0" smtClean="0">
                <a:solidFill>
                  <a:schemeClr val="bg1"/>
                </a:solidFill>
                <a:latin typeface="Comic Sans MS" pitchFamily="66" charset="0"/>
              </a:rPr>
              <a:t>: Asexual; Mei: Sexual</a:t>
            </a:r>
            <a:endParaRPr lang="en-US" sz="4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4" grpId="0" build="p" autoUpdateAnimBg="0"/>
      <p:bldP spid="2049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696200" cy="12954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CC"/>
                </a:solidFill>
                <a:latin typeface="Comic Sans MS" pitchFamily="66" charset="0"/>
              </a:rPr>
              <a:t>DAILY DOUBLE</a:t>
            </a:r>
          </a:p>
        </p:txBody>
      </p:sp>
      <p:sp>
        <p:nvSpPr>
          <p:cNvPr id="22531" name="Text Box 1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CC"/>
                </a:solidFill>
                <a:latin typeface="Comic Sans MS" pitchFamily="66" charset="0"/>
                <a:hlinkClick r:id="rId3" action="ppaction://hlinksldjump"/>
              </a:rPr>
              <a:t>===</a:t>
            </a:r>
            <a:endParaRPr lang="en-US" sz="4800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2151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19600" y="1905000"/>
            <a:ext cx="4724400" cy="3124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3300" b="1" smtClean="0">
                <a:solidFill>
                  <a:schemeClr val="bg1"/>
                </a:solidFill>
                <a:latin typeface="Comic Sans MS" pitchFamily="66" charset="0"/>
              </a:rPr>
              <a:t>What is the number of the homologous pair of chromosomes that determines sex?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en-US" sz="3300" b="1" smtClean="0">
              <a:solidFill>
                <a:schemeClr val="bg1"/>
              </a:solidFill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3300" b="1" smtClean="0">
                <a:solidFill>
                  <a:schemeClr val="bg1"/>
                </a:solidFill>
                <a:latin typeface="Comic Sans MS" pitchFamily="66" charset="0"/>
              </a:rPr>
              <a:t>What is the sex of this organism?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1371600" y="5486400"/>
            <a:ext cx="2514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3000" b="1" dirty="0">
                <a:solidFill>
                  <a:schemeClr val="bg1"/>
                </a:solidFill>
                <a:latin typeface="Comic Sans MS" pitchFamily="66" charset="0"/>
              </a:rPr>
              <a:t>23</a:t>
            </a:r>
          </a:p>
          <a:p>
            <a:pPr marL="457200" indent="-457200">
              <a:buFontTx/>
              <a:buAutoNum type="arabicPeriod"/>
            </a:pPr>
            <a:r>
              <a:rPr lang="en-US" sz="3000" b="1" dirty="0">
                <a:solidFill>
                  <a:schemeClr val="bg1"/>
                </a:solidFill>
                <a:latin typeface="Comic Sans MS" pitchFamily="66" charset="0"/>
              </a:rPr>
              <a:t>Female</a:t>
            </a:r>
          </a:p>
        </p:txBody>
      </p:sp>
      <p:pic>
        <p:nvPicPr>
          <p:cNvPr id="22534" name="Picture 24" descr="bs0204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54925" y="0"/>
            <a:ext cx="1489075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535" name="Group 12"/>
          <p:cNvGrpSpPr>
            <a:grpSpLocks/>
          </p:cNvGrpSpPr>
          <p:nvPr/>
        </p:nvGrpSpPr>
        <p:grpSpPr bwMode="auto">
          <a:xfrm>
            <a:off x="76200" y="1905000"/>
            <a:ext cx="4267200" cy="3429000"/>
            <a:chOff x="76200" y="1905000"/>
            <a:chExt cx="4267200" cy="3429000"/>
          </a:xfrm>
        </p:grpSpPr>
        <p:pic>
          <p:nvPicPr>
            <p:cNvPr id="22536" name="Picture 9" descr="http://www.acubaby.com/portals/194/images/glossary/karyotype.jp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6200" y="1905000"/>
              <a:ext cx="4267200" cy="3429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37" name="Rectangle 8"/>
            <p:cNvSpPr>
              <a:spLocks noChangeArrowheads="1"/>
            </p:cNvSpPr>
            <p:nvPr/>
          </p:nvSpPr>
          <p:spPr bwMode="auto">
            <a:xfrm>
              <a:off x="152400" y="2895600"/>
              <a:ext cx="4038600" cy="1524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38" name="Rectangle 9"/>
            <p:cNvSpPr>
              <a:spLocks noChangeArrowheads="1"/>
            </p:cNvSpPr>
            <p:nvPr/>
          </p:nvSpPr>
          <p:spPr bwMode="auto">
            <a:xfrm>
              <a:off x="228600" y="3733800"/>
              <a:ext cx="4038600" cy="1524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39" name="Rectangle 10"/>
            <p:cNvSpPr>
              <a:spLocks noChangeArrowheads="1"/>
            </p:cNvSpPr>
            <p:nvPr/>
          </p:nvSpPr>
          <p:spPr bwMode="auto">
            <a:xfrm>
              <a:off x="228600" y="4343400"/>
              <a:ext cx="4038600" cy="1524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0" name="Rectangle 11"/>
            <p:cNvSpPr>
              <a:spLocks noChangeArrowheads="1"/>
            </p:cNvSpPr>
            <p:nvPr/>
          </p:nvSpPr>
          <p:spPr bwMode="auto">
            <a:xfrm>
              <a:off x="228600" y="5029200"/>
              <a:ext cx="2362200" cy="1524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advClick="0">
    <p:sndAc>
      <p:stSnd>
        <p:snd r:embed="rId2" name="dailydoubl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9" grpId="0" animBg="1" autoUpdateAnimBg="0"/>
      <p:bldP spid="2152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2192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err="1" smtClean="0">
                <a:solidFill>
                  <a:schemeClr val="bg1"/>
                </a:solidFill>
                <a:latin typeface="Comic Sans MS" pitchFamily="66" charset="0"/>
              </a:rPr>
              <a:t>Mit</a:t>
            </a: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omic Sans MS" pitchFamily="66" charset="0"/>
              </a:rPr>
              <a:t>vs</a:t>
            </a: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 Mei 400</a:t>
            </a:r>
          </a:p>
        </p:txBody>
      </p:sp>
      <p:sp>
        <p:nvSpPr>
          <p:cNvPr id="23555" name="Text Box 1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00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2542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057400"/>
            <a:ext cx="8610600" cy="2057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sz="3000" b="1" dirty="0" smtClean="0">
                <a:solidFill>
                  <a:schemeClr val="bg1"/>
                </a:solidFill>
                <a:latin typeface="Comic Sans MS" pitchFamily="66" charset="0"/>
              </a:rPr>
              <a:t>Where in the body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533400" y="5029200"/>
            <a:ext cx="7924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err="1" smtClean="0">
                <a:solidFill>
                  <a:schemeClr val="bg1"/>
                </a:solidFill>
                <a:latin typeface="Comic Sans MS" pitchFamily="66" charset="0"/>
              </a:rPr>
              <a:t>Mit</a:t>
            </a:r>
            <a:r>
              <a:rPr lang="en-US" sz="4000" b="1" dirty="0" smtClean="0">
                <a:solidFill>
                  <a:schemeClr val="bg1"/>
                </a:solidFill>
                <a:latin typeface="Comic Sans MS" pitchFamily="66" charset="0"/>
              </a:rPr>
              <a:t>: Body Cells; Mei: Sex Cells</a:t>
            </a:r>
            <a:endParaRPr lang="en-US" sz="4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2192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err="1" smtClean="0">
                <a:solidFill>
                  <a:schemeClr val="bg1"/>
                </a:solidFill>
                <a:latin typeface="Comic Sans MS" pitchFamily="66" charset="0"/>
              </a:rPr>
              <a:t>Mit</a:t>
            </a: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omic Sans MS" pitchFamily="66" charset="0"/>
              </a:rPr>
              <a:t>vs</a:t>
            </a: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 Mei 500</a:t>
            </a:r>
          </a:p>
        </p:txBody>
      </p:sp>
      <p:sp>
        <p:nvSpPr>
          <p:cNvPr id="24579" name="Text Box 1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CC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23573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2209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</a:pPr>
            <a:r>
              <a:rPr lang="en-US" sz="3500" b="1" dirty="0" smtClean="0">
                <a:solidFill>
                  <a:schemeClr val="bg1"/>
                </a:solidFill>
                <a:latin typeface="Comic Sans MS" pitchFamily="66" charset="0"/>
              </a:rPr>
              <a:t>Daughter Cells (how many and describe them)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2057400" y="4191000"/>
            <a:ext cx="4724400" cy="25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 b="1" dirty="0" err="1" smtClean="0">
                <a:solidFill>
                  <a:schemeClr val="bg1"/>
                </a:solidFill>
                <a:latin typeface="Comic Sans MS" pitchFamily="66" charset="0"/>
              </a:rPr>
              <a:t>Mit</a:t>
            </a:r>
            <a:r>
              <a:rPr lang="en-US" sz="3500" b="1" dirty="0" smtClean="0">
                <a:solidFill>
                  <a:schemeClr val="bg1"/>
                </a:solidFill>
                <a:latin typeface="Comic Sans MS" pitchFamily="66" charset="0"/>
              </a:rPr>
              <a:t>: 2 identical diploid</a:t>
            </a:r>
          </a:p>
          <a:p>
            <a:pPr algn="ctr">
              <a:spcBef>
                <a:spcPct val="50000"/>
              </a:spcBef>
            </a:pPr>
            <a:r>
              <a:rPr lang="en-US" sz="3500" b="1" dirty="0" smtClean="0">
                <a:solidFill>
                  <a:schemeClr val="bg1"/>
                </a:solidFill>
                <a:latin typeface="Comic Sans MS" pitchFamily="66" charset="0"/>
              </a:rPr>
              <a:t>Mei: 4 different haploid</a:t>
            </a:r>
            <a:endParaRPr lang="en-US" sz="35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2954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  <a:latin typeface="Comic Sans MS" pitchFamily="66" charset="0"/>
              </a:rPr>
              <a:t>Probability 100</a:t>
            </a:r>
          </a:p>
        </p:txBody>
      </p:sp>
      <p:sp>
        <p:nvSpPr>
          <p:cNvPr id="25603" name="Text Box 1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CC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25604" name="Text Box 15"/>
          <p:cNvSpPr txBox="1">
            <a:spLocks noChangeArrowheads="1"/>
          </p:cNvSpPr>
          <p:nvPr/>
        </p:nvSpPr>
        <p:spPr bwMode="auto">
          <a:xfrm>
            <a:off x="914400" y="5029200"/>
            <a:ext cx="6781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4800" b="1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685800" y="1981200"/>
            <a:ext cx="7848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000" b="1" i="0">
                <a:solidFill>
                  <a:schemeClr val="bg1"/>
                </a:solidFill>
                <a:latin typeface="Comic Sans MS" pitchFamily="66" charset="0"/>
              </a:rPr>
              <a:t>When two F</a:t>
            </a:r>
            <a:r>
              <a:rPr lang="en-US" sz="5000" b="1" i="0" baseline="-25000">
                <a:solidFill>
                  <a:schemeClr val="bg1"/>
                </a:solidFill>
                <a:latin typeface="Comic Sans MS" pitchFamily="66" charset="0"/>
              </a:rPr>
              <a:t>1</a:t>
            </a:r>
            <a:r>
              <a:rPr lang="en-US" sz="5000" b="1" i="0">
                <a:solidFill>
                  <a:schemeClr val="bg1"/>
                </a:solidFill>
                <a:latin typeface="Comic Sans MS" pitchFamily="66" charset="0"/>
              </a:rPr>
              <a:t> organisms are crossed, what do we call the offspring?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2667000" y="5029200"/>
            <a:ext cx="41910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500" b="1">
                <a:solidFill>
                  <a:schemeClr val="bg1"/>
                </a:solidFill>
                <a:latin typeface="Comic Sans MS" pitchFamily="66" charset="0"/>
              </a:rPr>
              <a:t>F</a:t>
            </a:r>
            <a:r>
              <a:rPr lang="en-US" sz="5000" b="1" i="0" baseline="-25000">
                <a:solidFill>
                  <a:schemeClr val="bg1"/>
                </a:solidFill>
                <a:latin typeface="Comic Sans MS" pitchFamily="66" charset="0"/>
              </a:rPr>
              <a:t>2</a:t>
            </a:r>
            <a:r>
              <a:rPr lang="en-US" sz="4500" b="1">
                <a:solidFill>
                  <a:schemeClr val="bg1"/>
                </a:solidFill>
                <a:latin typeface="Comic Sans MS" pitchFamily="66" charset="0"/>
              </a:rPr>
              <a:t> Generation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2954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  <a:latin typeface="Comic Sans MS" pitchFamily="66" charset="0"/>
              </a:rPr>
              <a:t>Probability 200</a:t>
            </a:r>
          </a:p>
        </p:txBody>
      </p:sp>
      <p:sp>
        <p:nvSpPr>
          <p:cNvPr id="26627" name="Text Box 1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CC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25613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2057400"/>
            <a:ext cx="9144000" cy="1981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sz="4200" b="1" smtClean="0">
                <a:solidFill>
                  <a:schemeClr val="bg1"/>
                </a:solidFill>
                <a:latin typeface="Comic Sans MS" pitchFamily="66" charset="0"/>
              </a:rPr>
              <a:t>If two hybrid black horses are crossed, what is the probability of the offspring being black?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1676400" y="4876800"/>
            <a:ext cx="57912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500" b="1">
                <a:solidFill>
                  <a:schemeClr val="bg1"/>
                </a:solidFill>
                <a:latin typeface="Comic Sans MS" pitchFamily="66" charset="0"/>
              </a:rPr>
              <a:t>3:1   </a:t>
            </a:r>
          </a:p>
          <a:p>
            <a:r>
              <a:rPr lang="en-US" sz="3500" b="1">
                <a:solidFill>
                  <a:schemeClr val="bg1"/>
                </a:solidFill>
                <a:latin typeface="Comic Sans MS" pitchFamily="66" charset="0"/>
              </a:rPr>
              <a:t>Black : White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2954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  <a:latin typeface="Comic Sans MS" pitchFamily="66" charset="0"/>
              </a:rPr>
              <a:t>Probability 300</a:t>
            </a:r>
          </a:p>
        </p:txBody>
      </p:sp>
      <p:sp>
        <p:nvSpPr>
          <p:cNvPr id="27651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867400"/>
            <a:ext cx="990600" cy="7620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mic Sans MS" pitchFamily="66" charset="0"/>
            </a:endParaRPr>
          </a:p>
        </p:txBody>
      </p:sp>
      <p:sp>
        <p:nvSpPr>
          <p:cNvPr id="27652" name="Text Box 1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CC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2663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2133600"/>
            <a:ext cx="9144000" cy="2667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3500" b="1" smtClean="0">
                <a:solidFill>
                  <a:schemeClr val="bg1"/>
                </a:solidFill>
                <a:latin typeface="Comic Sans MS" pitchFamily="66" charset="0"/>
              </a:rPr>
              <a:t>If a trait for height was inherited through incomplete dominance, what is the phenotypic ratio for a cross between a tall organism and a short organism?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685800" y="5105400"/>
            <a:ext cx="7239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Comic Sans MS" pitchFamily="66" charset="0"/>
              </a:rPr>
              <a:t>0:4:0   All medium height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2954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  <a:latin typeface="Comic Sans MS" pitchFamily="66" charset="0"/>
              </a:rPr>
              <a:t>Probability 400</a:t>
            </a:r>
          </a:p>
        </p:txBody>
      </p:sp>
      <p:sp>
        <p:nvSpPr>
          <p:cNvPr id="28675" name="Text Box 1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CC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2766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905000"/>
            <a:ext cx="8077200" cy="1600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4200" b="1" smtClean="0">
                <a:solidFill>
                  <a:schemeClr val="bg1"/>
                </a:solidFill>
                <a:latin typeface="Comic Sans MS" pitchFamily="66" charset="0"/>
              </a:rPr>
              <a:t>When two hybrid pink plants are crossed, the probability that a homozygous white plant will be produced is…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04800" y="4800600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Comic Sans MS" pitchFamily="66" charset="0"/>
              </a:rPr>
              <a:t>¼ or 25%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620000" cy="12954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  <a:latin typeface="Comic Sans MS" pitchFamily="66" charset="0"/>
              </a:rPr>
              <a:t>Probability 500</a:t>
            </a:r>
          </a:p>
        </p:txBody>
      </p:sp>
      <p:sp>
        <p:nvSpPr>
          <p:cNvPr id="29699" name="AutoShape 1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867400"/>
            <a:ext cx="990600" cy="7620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mic Sans MS" pitchFamily="66" charset="0"/>
            </a:endParaRPr>
          </a:p>
        </p:txBody>
      </p:sp>
      <p:sp>
        <p:nvSpPr>
          <p:cNvPr id="29700" name="Text Box 1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CC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28689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05000"/>
            <a:ext cx="8839200" cy="2286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b="1" dirty="0" smtClean="0">
                <a:solidFill>
                  <a:schemeClr val="bg1"/>
                </a:solidFill>
                <a:latin typeface="Comic Sans MS" pitchFamily="66" charset="0"/>
              </a:rPr>
              <a:t>What is the ratio of phenotypes and sexes for a cross between a colorblind male and a hybrid female who is not colorblind.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0" y="5765800"/>
            <a:ext cx="7848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Comic Sans MS" pitchFamily="66" charset="0"/>
              </a:rPr>
              <a:t>1:1:1:1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♀</a:t>
            </a:r>
            <a:r>
              <a:rPr lang="en-US" b="1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Normal: </a:t>
            </a:r>
            <a:r>
              <a:rPr lang="en-US" b="1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♀colorblind: ♂</a:t>
            </a:r>
            <a:r>
              <a:rPr lang="en-US" b="1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Normal: </a:t>
            </a:r>
            <a:r>
              <a:rPr lang="en-US" b="1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♂Colorblind</a:t>
            </a: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4419600" y="3429000"/>
            <a:ext cx="3429000" cy="2286000"/>
            <a:chOff x="1392" y="1872"/>
            <a:chExt cx="2160" cy="1440"/>
          </a:xfrm>
        </p:grpSpPr>
        <p:sp>
          <p:nvSpPr>
            <p:cNvPr id="29704" name="Rectangle 37"/>
            <p:cNvSpPr>
              <a:spLocks noChangeArrowheads="1"/>
            </p:cNvSpPr>
            <p:nvPr/>
          </p:nvSpPr>
          <p:spPr bwMode="auto">
            <a:xfrm>
              <a:off x="1920" y="2208"/>
              <a:ext cx="1584" cy="1104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29705" name="Line 38"/>
            <p:cNvSpPr>
              <a:spLocks noChangeShapeType="1"/>
            </p:cNvSpPr>
            <p:nvPr/>
          </p:nvSpPr>
          <p:spPr bwMode="auto">
            <a:xfrm>
              <a:off x="2736" y="2208"/>
              <a:ext cx="0" cy="110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6" name="Line 39"/>
            <p:cNvSpPr>
              <a:spLocks noChangeShapeType="1"/>
            </p:cNvSpPr>
            <p:nvPr/>
          </p:nvSpPr>
          <p:spPr bwMode="auto">
            <a:xfrm>
              <a:off x="1920" y="2784"/>
              <a:ext cx="163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7" name="Text Box 40"/>
            <p:cNvSpPr txBox="1">
              <a:spLocks noChangeArrowheads="1"/>
            </p:cNvSpPr>
            <p:nvPr/>
          </p:nvSpPr>
          <p:spPr bwMode="auto">
            <a:xfrm>
              <a:off x="1440" y="2352"/>
              <a:ext cx="432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1" i="0" dirty="0" smtClean="0">
                  <a:solidFill>
                    <a:schemeClr val="bg1"/>
                  </a:solidFill>
                  <a:latin typeface="Comic Sans MS" pitchFamily="66" charset="0"/>
                </a:rPr>
                <a:t>X</a:t>
              </a:r>
              <a:r>
                <a:rPr lang="en-US" sz="3000" b="1" i="0" baseline="30000" dirty="0" smtClean="0">
                  <a:solidFill>
                    <a:schemeClr val="bg1"/>
                  </a:solidFill>
                  <a:latin typeface="Comic Sans MS" pitchFamily="66" charset="0"/>
                </a:rPr>
                <a:t>N</a:t>
              </a:r>
              <a:endParaRPr lang="en-US" sz="3000" b="1" i="0" baseline="30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  <p:sp>
          <p:nvSpPr>
            <p:cNvPr id="29708" name="Text Box 41"/>
            <p:cNvSpPr txBox="1">
              <a:spLocks noChangeArrowheads="1"/>
            </p:cNvSpPr>
            <p:nvPr/>
          </p:nvSpPr>
          <p:spPr bwMode="auto">
            <a:xfrm>
              <a:off x="2928" y="1872"/>
              <a:ext cx="480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1" i="0">
                  <a:solidFill>
                    <a:schemeClr val="bg1"/>
                  </a:solidFill>
                  <a:latin typeface="Comic Sans MS" pitchFamily="66" charset="0"/>
                </a:rPr>
                <a:t>Y</a:t>
              </a:r>
            </a:p>
          </p:txBody>
        </p:sp>
        <p:sp>
          <p:nvSpPr>
            <p:cNvPr id="29709" name="Text Box 42"/>
            <p:cNvSpPr txBox="1">
              <a:spLocks noChangeArrowheads="1"/>
            </p:cNvSpPr>
            <p:nvPr/>
          </p:nvSpPr>
          <p:spPr bwMode="auto">
            <a:xfrm>
              <a:off x="2064" y="1872"/>
              <a:ext cx="528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1" i="0" dirty="0" err="1" smtClean="0">
                  <a:solidFill>
                    <a:schemeClr val="bg1"/>
                  </a:solidFill>
                  <a:latin typeface="Comic Sans MS" pitchFamily="66" charset="0"/>
                </a:rPr>
                <a:t>X</a:t>
              </a:r>
              <a:r>
                <a:rPr lang="en-US" sz="3000" b="1" i="0" baseline="30000" dirty="0" err="1" smtClean="0">
                  <a:solidFill>
                    <a:schemeClr val="bg1"/>
                  </a:solidFill>
                  <a:latin typeface="Comic Sans MS" pitchFamily="66" charset="0"/>
                </a:rPr>
                <a:t>n</a:t>
              </a:r>
              <a:endParaRPr lang="en-US" sz="3000" b="1" i="0" baseline="30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  <p:sp>
          <p:nvSpPr>
            <p:cNvPr id="29710" name="Text Box 43"/>
            <p:cNvSpPr txBox="1">
              <a:spLocks noChangeArrowheads="1"/>
            </p:cNvSpPr>
            <p:nvPr/>
          </p:nvSpPr>
          <p:spPr bwMode="auto">
            <a:xfrm>
              <a:off x="1392" y="2928"/>
              <a:ext cx="432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 i="0" dirty="0" err="1" smtClean="0">
                  <a:solidFill>
                    <a:schemeClr val="bg1"/>
                  </a:solidFill>
                  <a:latin typeface="Comic Sans MS" pitchFamily="66" charset="0"/>
                </a:rPr>
                <a:t>X</a:t>
              </a:r>
              <a:r>
                <a:rPr lang="en-US" sz="3000" b="1" i="0" baseline="30000" dirty="0" err="1" smtClean="0">
                  <a:solidFill>
                    <a:schemeClr val="bg1"/>
                  </a:solidFill>
                  <a:latin typeface="Comic Sans MS" pitchFamily="66" charset="0"/>
                </a:rPr>
                <a:t>n</a:t>
              </a:r>
              <a:endParaRPr lang="en-US" sz="3000" b="1" i="0" baseline="30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  <p:sp>
          <p:nvSpPr>
            <p:cNvPr id="29711" name="Text Box 44"/>
            <p:cNvSpPr txBox="1">
              <a:spLocks noChangeArrowheads="1"/>
            </p:cNvSpPr>
            <p:nvPr/>
          </p:nvSpPr>
          <p:spPr bwMode="auto">
            <a:xfrm>
              <a:off x="2016" y="2352"/>
              <a:ext cx="6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0" dirty="0" err="1" smtClean="0">
                  <a:solidFill>
                    <a:schemeClr val="bg1"/>
                  </a:solidFill>
                  <a:latin typeface="Comic Sans MS" pitchFamily="66" charset="0"/>
                </a:rPr>
                <a:t>X</a:t>
              </a:r>
              <a:r>
                <a:rPr lang="en-US" b="1" i="0" baseline="30000" dirty="0" err="1" smtClean="0">
                  <a:solidFill>
                    <a:schemeClr val="bg1"/>
                  </a:solidFill>
                  <a:latin typeface="Comic Sans MS" pitchFamily="66" charset="0"/>
                </a:rPr>
                <a:t>N</a:t>
              </a:r>
              <a:r>
                <a:rPr lang="en-US" b="1" i="0" dirty="0" err="1" smtClean="0">
                  <a:solidFill>
                    <a:schemeClr val="bg1"/>
                  </a:solidFill>
                  <a:latin typeface="Comic Sans MS" pitchFamily="66" charset="0"/>
                </a:rPr>
                <a:t>X</a:t>
              </a:r>
              <a:r>
                <a:rPr lang="en-US" b="1" i="0" baseline="30000" dirty="0" err="1">
                  <a:solidFill>
                    <a:schemeClr val="bg1"/>
                  </a:solidFill>
                  <a:latin typeface="Comic Sans MS" pitchFamily="66" charset="0"/>
                </a:rPr>
                <a:t>n</a:t>
              </a:r>
              <a:endParaRPr lang="en-US" b="1" i="0" baseline="30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  <p:sp>
          <p:nvSpPr>
            <p:cNvPr id="29712" name="Text Box 45"/>
            <p:cNvSpPr txBox="1">
              <a:spLocks noChangeArrowheads="1"/>
            </p:cNvSpPr>
            <p:nvPr/>
          </p:nvSpPr>
          <p:spPr bwMode="auto">
            <a:xfrm>
              <a:off x="2880" y="2352"/>
              <a:ext cx="6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0" dirty="0" smtClean="0">
                  <a:solidFill>
                    <a:schemeClr val="bg1"/>
                  </a:solidFill>
                  <a:latin typeface="Comic Sans MS" pitchFamily="66" charset="0"/>
                </a:rPr>
                <a:t>X</a:t>
              </a:r>
              <a:r>
                <a:rPr lang="en-US" b="1" i="0" baseline="30000" dirty="0" smtClean="0">
                  <a:solidFill>
                    <a:schemeClr val="bg1"/>
                  </a:solidFill>
                  <a:latin typeface="Comic Sans MS" pitchFamily="66" charset="0"/>
                </a:rPr>
                <a:t>N</a:t>
              </a:r>
              <a:r>
                <a:rPr lang="en-US" b="1" i="0" dirty="0" smtClean="0">
                  <a:solidFill>
                    <a:schemeClr val="bg1"/>
                  </a:solidFill>
                  <a:latin typeface="Comic Sans MS" pitchFamily="66" charset="0"/>
                </a:rPr>
                <a:t>Y</a:t>
              </a:r>
              <a:endParaRPr lang="en-US" b="1" i="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  <p:sp>
          <p:nvSpPr>
            <p:cNvPr id="29713" name="Text Box 46"/>
            <p:cNvSpPr txBox="1">
              <a:spLocks noChangeArrowheads="1"/>
            </p:cNvSpPr>
            <p:nvPr/>
          </p:nvSpPr>
          <p:spPr bwMode="auto">
            <a:xfrm>
              <a:off x="2016" y="2928"/>
              <a:ext cx="6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0" dirty="0" err="1" smtClean="0">
                  <a:solidFill>
                    <a:schemeClr val="bg1"/>
                  </a:solidFill>
                  <a:latin typeface="Comic Sans MS" pitchFamily="66" charset="0"/>
                </a:rPr>
                <a:t>X</a:t>
              </a:r>
              <a:r>
                <a:rPr lang="en-US" b="1" i="0" baseline="30000" dirty="0" err="1">
                  <a:solidFill>
                    <a:schemeClr val="bg1"/>
                  </a:solidFill>
                  <a:latin typeface="Comic Sans MS" pitchFamily="66" charset="0"/>
                </a:rPr>
                <a:t>n</a:t>
              </a:r>
              <a:r>
                <a:rPr lang="en-US" b="1" i="0" dirty="0" err="1" smtClean="0">
                  <a:solidFill>
                    <a:schemeClr val="bg1"/>
                  </a:solidFill>
                  <a:latin typeface="Comic Sans MS" pitchFamily="66" charset="0"/>
                </a:rPr>
                <a:t>X</a:t>
              </a:r>
              <a:r>
                <a:rPr lang="en-US" b="1" i="0" baseline="30000" dirty="0" err="1" smtClean="0">
                  <a:solidFill>
                    <a:schemeClr val="bg1"/>
                  </a:solidFill>
                  <a:latin typeface="Comic Sans MS" pitchFamily="66" charset="0"/>
                </a:rPr>
                <a:t>n</a:t>
              </a:r>
              <a:endParaRPr lang="en-US" b="1" i="0" baseline="30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  <p:sp>
          <p:nvSpPr>
            <p:cNvPr id="29714" name="Text Box 47"/>
            <p:cNvSpPr txBox="1">
              <a:spLocks noChangeArrowheads="1"/>
            </p:cNvSpPr>
            <p:nvPr/>
          </p:nvSpPr>
          <p:spPr bwMode="auto">
            <a:xfrm>
              <a:off x="2832" y="2928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0" dirty="0" err="1" smtClean="0">
                  <a:solidFill>
                    <a:schemeClr val="bg1"/>
                  </a:solidFill>
                  <a:latin typeface="Comic Sans MS" pitchFamily="66" charset="0"/>
                </a:rPr>
                <a:t>X</a:t>
              </a:r>
              <a:r>
                <a:rPr lang="en-US" b="1" i="0" baseline="30000" dirty="0" err="1" smtClean="0">
                  <a:solidFill>
                    <a:schemeClr val="bg1"/>
                  </a:solidFill>
                  <a:latin typeface="Comic Sans MS" pitchFamily="66" charset="0"/>
                </a:rPr>
                <a:t>n</a:t>
              </a:r>
              <a:r>
                <a:rPr lang="en-US" b="1" i="0" dirty="0" err="1" smtClean="0">
                  <a:solidFill>
                    <a:schemeClr val="bg1"/>
                  </a:solidFill>
                  <a:latin typeface="Comic Sans MS" pitchFamily="66" charset="0"/>
                </a:rPr>
                <a:t>Y</a:t>
              </a:r>
              <a:endParaRPr lang="en-US" b="1" i="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609600"/>
            <a:ext cx="7772400" cy="838200"/>
          </a:xfrm>
          <a:prstGeom prst="rect">
            <a:avLst/>
          </a:prstGeo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  <a:latin typeface="Comic Sans MS" pitchFamily="66" charset="0"/>
              </a:rPr>
              <a:t>FINAL JEOPARDY!</a:t>
            </a:r>
          </a:p>
        </p:txBody>
      </p:sp>
      <p:sp>
        <p:nvSpPr>
          <p:cNvPr id="30723" name="AutoShape 6" descr="http://westplains1.files.wordpress.com/2009/03/a-real-bearded-woman.jpg"/>
          <p:cNvSpPr>
            <a:spLocks noChangeAspect="1" noChangeArrowheads="1"/>
          </p:cNvSpPr>
          <p:nvPr/>
        </p:nvSpPr>
        <p:spPr bwMode="auto">
          <a:xfrm>
            <a:off x="76200" y="-182563"/>
            <a:ext cx="3371850" cy="5314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17"/>
          <p:cNvSpPr txBox="1">
            <a:spLocks noChangeArrowheads="1"/>
          </p:cNvSpPr>
          <p:nvPr/>
        </p:nvSpPr>
        <p:spPr bwMode="auto">
          <a:xfrm>
            <a:off x="1219200" y="1828800"/>
            <a:ext cx="7924800" cy="2590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1200"/>
              </a:spcBef>
              <a:defRPr/>
            </a:pPr>
            <a:r>
              <a:rPr lang="en-US" sz="3200" b="1" i="0" kern="0" dirty="0" smtClean="0">
                <a:solidFill>
                  <a:schemeClr val="bg1"/>
                </a:solidFill>
                <a:latin typeface="Comic Sans MS" pitchFamily="66" charset="0"/>
              </a:rPr>
              <a:t>1) What </a:t>
            </a:r>
            <a:r>
              <a:rPr lang="en-US" sz="3200" b="1" i="0" kern="0" dirty="0" smtClean="0">
                <a:solidFill>
                  <a:schemeClr val="bg1"/>
                </a:solidFill>
                <a:latin typeface="Comic Sans MS" pitchFamily="66" charset="0"/>
              </a:rPr>
              <a:t>is the protein sentence to the following DNA Strand:</a:t>
            </a:r>
          </a:p>
          <a:p>
            <a:pPr algn="ctr">
              <a:spcBef>
                <a:spcPts val="1200"/>
              </a:spcBef>
              <a:defRPr/>
            </a:pPr>
            <a:r>
              <a:rPr lang="en-US" sz="3200" b="1" i="0" kern="0" dirty="0" smtClean="0">
                <a:solidFill>
                  <a:schemeClr val="bg1"/>
                </a:solidFill>
                <a:latin typeface="Comic Sans MS" pitchFamily="66" charset="0"/>
              </a:rPr>
              <a:t>AGAGCTACC</a:t>
            </a:r>
          </a:p>
          <a:p>
            <a:pPr algn="ctr">
              <a:spcBef>
                <a:spcPts val="1200"/>
              </a:spcBef>
              <a:defRPr/>
            </a:pPr>
            <a:endParaRPr lang="en-US" sz="3200" b="1" i="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algn="ctr">
              <a:spcBef>
                <a:spcPts val="1200"/>
              </a:spcBef>
              <a:defRPr/>
            </a:pPr>
            <a:endParaRPr lang="en-US" sz="3200" b="1" i="0" kern="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>
              <a:spcBef>
                <a:spcPts val="1200"/>
              </a:spcBef>
              <a:defRPr/>
            </a:pPr>
            <a:endParaRPr lang="en-US" sz="3200" b="1" i="0" kern="0" dirty="0">
              <a:solidFill>
                <a:schemeClr val="bg1"/>
              </a:solidFill>
              <a:latin typeface="Comic Sans MS" pitchFamily="66" charset="0"/>
            </a:endParaRPr>
          </a:p>
          <a:p>
            <a:pPr algn="ctr">
              <a:spcBef>
                <a:spcPts val="1200"/>
              </a:spcBef>
              <a:defRPr/>
            </a:pPr>
            <a:endParaRPr lang="en-US" sz="3200" b="1" i="0" kern="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>
              <a:spcBef>
                <a:spcPts val="1200"/>
              </a:spcBef>
              <a:defRPr/>
            </a:pPr>
            <a:endParaRPr lang="en-US" sz="3200" b="1" i="0" kern="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276600" y="5410200"/>
            <a:ext cx="4953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 smtClean="0">
                <a:solidFill>
                  <a:schemeClr val="bg1"/>
                </a:solidFill>
                <a:latin typeface="Comic Sans MS" pitchFamily="66" charset="0"/>
              </a:rPr>
              <a:t>Because I just got this</a:t>
            </a:r>
            <a:endParaRPr lang="en-US" sz="3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76200"/>
            <a:ext cx="91440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5000" b="1" smtClean="0">
                <a:solidFill>
                  <a:srgbClr val="FFFF00"/>
                </a:solidFill>
                <a:latin typeface="Comic Sans MS" pitchFamily="66" charset="0"/>
              </a:rPr>
              <a:t>Genetics  Jeopardy</a:t>
            </a:r>
          </a:p>
        </p:txBody>
      </p:sp>
      <p:sp>
        <p:nvSpPr>
          <p:cNvPr id="4099" name="AutoShape 5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19812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6" action="ppaction://hlinksldjump"/>
              </a:rPr>
              <a:t>100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00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28956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7" action="ppaction://hlinksldjump"/>
              </a:rPr>
              <a:t>200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01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19812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 dirty="0">
                <a:solidFill>
                  <a:schemeClr val="bg1"/>
                </a:solidFill>
                <a:latin typeface="Comic Sans MS" pitchFamily="66" charset="0"/>
                <a:hlinkClick r:id="rId8" action="ppaction://hlinksldjump"/>
              </a:rPr>
              <a:t>100</a:t>
            </a:r>
            <a:endParaRPr lang="en-US" b="1" i="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02" name="AutoShape 6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28956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9" action="ppaction://hlinksldjump"/>
              </a:rPr>
              <a:t>200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03" name="AutoShape 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38100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10" action="ppaction://hlinksldjump"/>
              </a:rPr>
              <a:t>300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04" name="AutoShape 6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47244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11" action="ppaction://hlinksldjump"/>
              </a:rPr>
              <a:t>400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05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56388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12" action="ppaction://hlinksldjump"/>
              </a:rPr>
              <a:t>500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06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38100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13" action="ppaction://hlinksldjump"/>
              </a:rPr>
              <a:t>300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07" name="AutoShape 6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47244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14" action="ppaction://hlinksldjump"/>
              </a:rPr>
              <a:t>400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08" name="AutoShape 6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56388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15" action="ppaction://hlinksldjump"/>
              </a:rPr>
              <a:t>500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09" name="AutoShape 5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19812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 dirty="0">
                <a:solidFill>
                  <a:schemeClr val="bg1"/>
                </a:solidFill>
                <a:latin typeface="Comic Sans MS" pitchFamily="66" charset="0"/>
                <a:hlinkClick r:id="rId16" action="ppaction://hlinksldjump"/>
              </a:rPr>
              <a:t>100</a:t>
            </a:r>
            <a:endParaRPr lang="en-US" b="1" i="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10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28956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17" action="ppaction://hlinksldjump"/>
              </a:rPr>
              <a:t>200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11" name="AutoShape 5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38100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18" action="ppaction://hlinksldjump"/>
              </a:rPr>
              <a:t>300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12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47244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19" action="ppaction://hlinksldjump"/>
              </a:rPr>
              <a:t>400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13" name="AutoShape 5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56388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20" action="ppaction://hlinksldjump"/>
              </a:rPr>
              <a:t>500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14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19812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21" action="ppaction://hlinksldjump"/>
              </a:rPr>
              <a:t>100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15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28956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rgbClr val="FFFFCC"/>
                </a:solidFill>
                <a:latin typeface="Comic Sans MS" pitchFamily="66" charset="0"/>
                <a:hlinkClick r:id="rId22" action="ppaction://hlinksldjump"/>
              </a:rPr>
              <a:t>200</a:t>
            </a:r>
            <a:endParaRPr lang="en-US" b="1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411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38100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23" action="ppaction://hlinksldjump"/>
              </a:rPr>
              <a:t>300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17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47244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24" action="ppaction://hlinksldjump"/>
              </a:rPr>
              <a:t>400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18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56388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25" action="ppaction://hlinksldjump"/>
              </a:rPr>
              <a:t>500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1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19812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 dirty="0">
                <a:solidFill>
                  <a:schemeClr val="bg1"/>
                </a:solidFill>
                <a:latin typeface="Comic Sans MS" pitchFamily="66" charset="0"/>
                <a:hlinkClick r:id="rId26" action="ppaction://hlinksldjump"/>
              </a:rPr>
              <a:t>100</a:t>
            </a:r>
            <a:endParaRPr lang="en-US" b="1" i="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20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28956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27" action="ppaction://hlinksldjump"/>
              </a:rPr>
              <a:t>200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2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38100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28" action="ppaction://hlinksldjump"/>
              </a:rPr>
              <a:t>300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22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47244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29" action="ppaction://hlinksldjump"/>
              </a:rPr>
              <a:t>400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23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5638800"/>
            <a:ext cx="1524000" cy="762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chemeClr val="bg1"/>
                </a:solidFill>
                <a:latin typeface="Comic Sans MS" pitchFamily="66" charset="0"/>
                <a:hlinkClick r:id="rId30" action="ppaction://hlinksldjump"/>
              </a:rPr>
              <a:t>500</a:t>
            </a:r>
            <a:endParaRPr lang="en-US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graphicFrame>
        <p:nvGraphicFramePr>
          <p:cNvPr id="2290" name="Group 2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505038"/>
              </p:ext>
            </p:extLst>
          </p:nvPr>
        </p:nvGraphicFramePr>
        <p:xfrm>
          <a:off x="0" y="762000"/>
          <a:ext cx="9144000" cy="868363"/>
        </p:xfrm>
        <a:graphic>
          <a:graphicData uri="http://schemas.openxmlformats.org/drawingml/2006/table">
            <a:tbl>
              <a:tblPr/>
              <a:tblGrid>
                <a:gridCol w="1905000"/>
                <a:gridCol w="1828800"/>
                <a:gridCol w="1828800"/>
                <a:gridCol w="1828800"/>
                <a:gridCol w="1752600"/>
              </a:tblGrid>
              <a:tr h="868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DNA Structure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1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DNA -&gt; Protein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1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This &amp; That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1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Meiosis </a:t>
                      </a:r>
                      <a:r>
                        <a:rPr kumimoji="0" lang="en-US" sz="2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vs</a:t>
                      </a: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Mitosis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1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Probability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1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138" name="AutoShape 1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924800" y="6477000"/>
            <a:ext cx="1219200" cy="381000"/>
          </a:xfrm>
          <a:prstGeom prst="actionButtonBlank">
            <a:avLst/>
          </a:prstGeom>
          <a:gradFill rotWithShape="0">
            <a:gsLst>
              <a:gs pos="0">
                <a:schemeClr val="accent2"/>
              </a:gs>
              <a:gs pos="100000">
                <a:srgbClr val="0066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0">
                <a:solidFill>
                  <a:schemeClr val="bg1"/>
                </a:solidFill>
                <a:latin typeface="Comic Sans MS" pitchFamily="66" charset="0"/>
                <a:hlinkClick r:id="rId32" action="ppaction://hlinksldjump"/>
              </a:rPr>
              <a:t>FINAL</a:t>
            </a:r>
            <a:endParaRPr lang="en-US" sz="2000" b="1" i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2216" name="Picture 168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33"/>
          <a:srcRect/>
          <a:stretch>
            <a:fillRect/>
          </a:stretch>
        </p:blipFill>
        <p:spPr bwMode="auto">
          <a:xfrm>
            <a:off x="-762000" y="6400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 bwMode="auto">
          <a:xfrm>
            <a:off x="5562600" y="762000"/>
            <a:ext cx="3429000" cy="5638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67" fill="hold"/>
                                        <p:tgtEl>
                                          <p:spTgt spid="22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1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DNA Structure 200</a:t>
            </a:r>
          </a:p>
        </p:txBody>
      </p:sp>
      <p:sp>
        <p:nvSpPr>
          <p:cNvPr id="5123" name="Text Box 2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CC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533400" y="49530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latin typeface="Comic Sans MS" pitchFamily="66" charset="0"/>
              </a:rPr>
              <a:t>Double Helix</a:t>
            </a:r>
            <a:endParaRPr lang="en-US" sz="4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157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05000"/>
            <a:ext cx="8610600" cy="2438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spcBef>
                <a:spcPts val="600"/>
              </a:spcBef>
              <a:buFontTx/>
              <a:buNone/>
            </a:pPr>
            <a:r>
              <a:rPr lang="en-US" sz="5000" b="1" baseline="-25000" dirty="0" smtClean="0">
                <a:solidFill>
                  <a:schemeClr val="bg1"/>
                </a:solidFill>
                <a:latin typeface="Comic Sans MS" pitchFamily="66" charset="0"/>
              </a:rPr>
              <a:t>The shape of DNA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DNA Structure 100</a:t>
            </a:r>
          </a:p>
        </p:txBody>
      </p:sp>
      <p:sp>
        <p:nvSpPr>
          <p:cNvPr id="6147" name="Text Box 16"/>
          <p:cNvSpPr txBox="1">
            <a:spLocks noChangeArrowheads="1"/>
          </p:cNvSpPr>
          <p:nvPr/>
        </p:nvSpPr>
        <p:spPr bwMode="auto">
          <a:xfrm>
            <a:off x="533400" y="3581400"/>
            <a:ext cx="80010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4800" b="1" i="0">
              <a:solidFill>
                <a:srgbClr val="FFFFCC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endParaRPr lang="en-US" sz="4800" b="1" i="0" baseline="-2500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6148" name="Text Box 3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CC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228600" y="2057400"/>
            <a:ext cx="86868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 b="1" i="0" dirty="0" smtClean="0">
                <a:solidFill>
                  <a:schemeClr val="bg1"/>
                </a:solidFill>
                <a:latin typeface="Comic Sans MS" pitchFamily="66" charset="0"/>
              </a:rPr>
              <a:t>Components of the backbone of DNA</a:t>
            </a:r>
            <a:endParaRPr lang="en-US" sz="3500" b="1" i="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9743" name="Text Box 47"/>
          <p:cNvSpPr txBox="1">
            <a:spLocks noChangeArrowheads="1"/>
          </p:cNvSpPr>
          <p:nvPr/>
        </p:nvSpPr>
        <p:spPr bwMode="auto">
          <a:xfrm>
            <a:off x="1219200" y="4688175"/>
            <a:ext cx="57912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500" b="1" dirty="0" smtClean="0">
                <a:solidFill>
                  <a:schemeClr val="bg1"/>
                </a:solidFill>
                <a:latin typeface="Comic Sans MS" pitchFamily="66" charset="0"/>
              </a:rPr>
              <a:t>Alternating Phosphate and Sugar (</a:t>
            </a:r>
            <a:r>
              <a:rPr lang="en-US" sz="4500" b="1" dirty="0" err="1" smtClean="0">
                <a:solidFill>
                  <a:schemeClr val="bg1"/>
                </a:solidFill>
                <a:latin typeface="Comic Sans MS" pitchFamily="66" charset="0"/>
              </a:rPr>
              <a:t>deoxyribose</a:t>
            </a:r>
            <a:r>
              <a:rPr lang="en-US" sz="4500" b="1" dirty="0" smtClean="0">
                <a:solidFill>
                  <a:schemeClr val="bg1"/>
                </a:solidFill>
                <a:latin typeface="Comic Sans MS" pitchFamily="66" charset="0"/>
              </a:rPr>
              <a:t>)</a:t>
            </a:r>
            <a:endParaRPr lang="en-US" sz="45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DNA Structure 300</a:t>
            </a:r>
          </a:p>
        </p:txBody>
      </p:sp>
      <p:sp>
        <p:nvSpPr>
          <p:cNvPr id="7171" name="Text Box 1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CC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152400" y="5029200"/>
            <a:ext cx="3505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latin typeface="Comic Sans MS" pitchFamily="66" charset="0"/>
              </a:rPr>
              <a:t>Nitrogenous Bases</a:t>
            </a:r>
            <a:endParaRPr lang="en-US" sz="4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0" y="1981200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 b="1" i="0" dirty="0" smtClean="0">
                <a:solidFill>
                  <a:schemeClr val="bg1"/>
                </a:solidFill>
                <a:latin typeface="Comic Sans MS" pitchFamily="66" charset="0"/>
              </a:rPr>
              <a:t>What makes up the rung of the ladder of DNA</a:t>
            </a:r>
            <a:endParaRPr lang="en-US" sz="3500" b="1" i="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DNA Structure 400</a:t>
            </a:r>
          </a:p>
        </p:txBody>
      </p:sp>
      <p:sp>
        <p:nvSpPr>
          <p:cNvPr id="8195" name="Text Box 1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CC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CC"/>
              </a:solidFill>
              <a:latin typeface="Comic Sans MS" pitchFamily="66" charset="0"/>
            </a:endParaRPr>
          </a:p>
        </p:txBody>
      </p:sp>
      <p:sp>
        <p:nvSpPr>
          <p:cNvPr id="7194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763000" cy="121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4100" b="1" dirty="0" smtClean="0">
                <a:solidFill>
                  <a:schemeClr val="bg1"/>
                </a:solidFill>
                <a:latin typeface="Comic Sans MS" pitchFamily="66" charset="0"/>
              </a:rPr>
              <a:t>What connects the bases?</a:t>
            </a: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838200" y="6003925"/>
            <a:ext cx="6477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 b="1" dirty="0" smtClean="0">
                <a:solidFill>
                  <a:schemeClr val="bg1"/>
                </a:solidFill>
                <a:latin typeface="Comic Sans MS" pitchFamily="66" charset="0"/>
              </a:rPr>
              <a:t>Hydrogen Bonds</a:t>
            </a:r>
            <a:endParaRPr lang="en-US" sz="35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DNA Structure 500</a:t>
            </a:r>
          </a:p>
        </p:txBody>
      </p:sp>
      <p:sp>
        <p:nvSpPr>
          <p:cNvPr id="9219" name="Text Box 16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00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8225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905000"/>
            <a:ext cx="9144000" cy="2133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en-US" sz="4500" b="1" dirty="0" smtClean="0">
                <a:solidFill>
                  <a:schemeClr val="bg1"/>
                </a:solidFill>
                <a:latin typeface="Comic Sans MS" pitchFamily="66" charset="0"/>
              </a:rPr>
              <a:t>Name 2 of the 3 differences in RNA structure compared to DNA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381000" y="4724400"/>
            <a:ext cx="6858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  <a:buAutoNum type="arabicParenR"/>
            </a:pPr>
            <a:r>
              <a:rPr lang="en-US" sz="3000" b="1" dirty="0" smtClean="0">
                <a:solidFill>
                  <a:schemeClr val="bg1"/>
                </a:solidFill>
                <a:latin typeface="Comic Sans MS" pitchFamily="66" charset="0"/>
              </a:rPr>
              <a:t>Single Stranded</a:t>
            </a:r>
          </a:p>
          <a:p>
            <a:pPr marL="514350" indent="-514350">
              <a:spcBef>
                <a:spcPct val="50000"/>
              </a:spcBef>
              <a:buAutoNum type="arabicParenR"/>
            </a:pPr>
            <a:r>
              <a:rPr lang="en-US" sz="3000" b="1" dirty="0" smtClean="0">
                <a:solidFill>
                  <a:schemeClr val="bg1"/>
                </a:solidFill>
                <a:latin typeface="Comic Sans MS" pitchFamily="66" charset="0"/>
              </a:rPr>
              <a:t>Uracil instead of Thymine</a:t>
            </a:r>
          </a:p>
          <a:p>
            <a:pPr marL="514350" indent="-514350">
              <a:spcBef>
                <a:spcPct val="50000"/>
              </a:spcBef>
              <a:buAutoNum type="arabicParenR"/>
            </a:pPr>
            <a:r>
              <a:rPr lang="en-US" sz="3000" b="1" dirty="0" smtClean="0">
                <a:solidFill>
                  <a:schemeClr val="bg1"/>
                </a:solidFill>
                <a:latin typeface="Comic Sans MS" pitchFamily="66" charset="0"/>
              </a:rPr>
              <a:t>Ribose instead of </a:t>
            </a:r>
            <a:r>
              <a:rPr lang="en-US" sz="3000" b="1" dirty="0" err="1" smtClean="0">
                <a:solidFill>
                  <a:schemeClr val="bg1"/>
                </a:solidFill>
                <a:latin typeface="Comic Sans MS" pitchFamily="66" charset="0"/>
              </a:rPr>
              <a:t>Deoxyribose</a:t>
            </a:r>
            <a:endParaRPr lang="en-US" sz="3000" b="1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DNA -&gt; Protein 100</a:t>
            </a:r>
          </a:p>
        </p:txBody>
      </p:sp>
      <p:sp>
        <p:nvSpPr>
          <p:cNvPr id="10243" name="Text Box 1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72400" y="5500688"/>
            <a:ext cx="1127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i="0">
                <a:solidFill>
                  <a:srgbClr val="FFFF00"/>
                </a:solidFill>
                <a:latin typeface="Comic Sans MS" pitchFamily="66" charset="0"/>
                <a:hlinkClick r:id="rId2" action="ppaction://hlinksldjump"/>
              </a:rPr>
              <a:t>===</a:t>
            </a:r>
            <a:endParaRPr lang="en-US" sz="4800" i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7" name="Text Box 46"/>
          <p:cNvSpPr txBox="1">
            <a:spLocks noChangeArrowheads="1"/>
          </p:cNvSpPr>
          <p:nvPr/>
        </p:nvSpPr>
        <p:spPr bwMode="auto">
          <a:xfrm>
            <a:off x="381000" y="2057400"/>
            <a:ext cx="8305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000" b="1" i="0" dirty="0" smtClean="0">
                <a:solidFill>
                  <a:schemeClr val="bg1"/>
                </a:solidFill>
                <a:latin typeface="Comic Sans MS" pitchFamily="66" charset="0"/>
              </a:rPr>
              <a:t>Part of cell where transcription occurs.</a:t>
            </a:r>
            <a:endParaRPr lang="en-US" sz="5000" b="1" i="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1219200" y="5105400"/>
            <a:ext cx="5791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500" b="1" dirty="0" smtClean="0">
                <a:solidFill>
                  <a:schemeClr val="bg1"/>
                </a:solidFill>
                <a:latin typeface="Comic Sans MS" pitchFamily="66" charset="0"/>
              </a:rPr>
              <a:t>Nucleus</a:t>
            </a:r>
            <a:endParaRPr lang="en-US" sz="45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MAGNAB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3333FF"/>
      </a:folHlink>
    </a:clrScheme>
    <a:fontScheme name="SAMAGNAB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AMAGNAB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AGNAB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FFFFFF"/>
    </a:hlink>
    <a:folHlink>
      <a:srgbClr val="3333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Files\SchoolKit\DRL\bin\SAMAGNAB2.pot</Template>
  <TotalTime>4352</TotalTime>
  <Words>605</Words>
  <Application>Microsoft Office PowerPoint</Application>
  <PresentationFormat>On-screen Show (4:3)</PresentationFormat>
  <Paragraphs>167</Paragraphs>
  <Slides>29</Slides>
  <Notes>0</Notes>
  <HiddenSlides>1</HiddenSlides>
  <MMClips>2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Comic Sans MS</vt:lpstr>
      <vt:lpstr>Cooper Black</vt:lpstr>
      <vt:lpstr>Times New Roman</vt:lpstr>
      <vt:lpstr>SAMAGNAB2</vt:lpstr>
      <vt:lpstr>Image</vt:lpstr>
      <vt:lpstr>PowerPoint Presentation</vt:lpstr>
      <vt:lpstr>PowerPoint Presentation</vt:lpstr>
      <vt:lpstr>Genetics  Jeopardy</vt:lpstr>
      <vt:lpstr>DNA Structure 200</vt:lpstr>
      <vt:lpstr>DNA Structure 100</vt:lpstr>
      <vt:lpstr>DNA Structure 300</vt:lpstr>
      <vt:lpstr>DNA Structure 400</vt:lpstr>
      <vt:lpstr>DNA Structure 500</vt:lpstr>
      <vt:lpstr>DNA -&gt; Protein 100</vt:lpstr>
      <vt:lpstr>DNA -&gt; Protein 200</vt:lpstr>
      <vt:lpstr>DNA -&gt; Protein 300</vt:lpstr>
      <vt:lpstr>DNA -&gt; Protein 400</vt:lpstr>
      <vt:lpstr>DNA -&gt; Protein 500</vt:lpstr>
      <vt:lpstr> This and That 100</vt:lpstr>
      <vt:lpstr>This and That  200</vt:lpstr>
      <vt:lpstr>This and That 300</vt:lpstr>
      <vt:lpstr>This and That 400</vt:lpstr>
      <vt:lpstr>This and That 500</vt:lpstr>
      <vt:lpstr>MIT VS MEI 100</vt:lpstr>
      <vt:lpstr>Mit vs Mei 200</vt:lpstr>
      <vt:lpstr>DAILY DOUBLE</vt:lpstr>
      <vt:lpstr>Mit vs Mei 400</vt:lpstr>
      <vt:lpstr>Mit vs Mei 500</vt:lpstr>
      <vt:lpstr>Probability 100</vt:lpstr>
      <vt:lpstr>Probability 200</vt:lpstr>
      <vt:lpstr>Probability 300</vt:lpstr>
      <vt:lpstr>Probability 400</vt:lpstr>
      <vt:lpstr>Probability 500</vt:lpstr>
      <vt:lpstr>FINAL JEOPARDY!</vt:lpstr>
    </vt:vector>
  </TitlesOfParts>
  <Manager>SchoolKit.com Inc.</Manager>
  <Company>Spokane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 East Jeopardy</dc:title>
  <dc:subject>SchoolKit.com Inc.</dc:subject>
  <dc:creator>Theresa Meyer</dc:creator>
  <dc:description>© 1999 SchoolKit.com Inc.    www.SchoolKit.com_x000d_
_x000d_
This template is a component of the SchoolKit Digital Resource Library and is licensed only to currently subscribed users of the library. For more information visit:_x000d_
www.SchoolKit.com</dc:description>
  <cp:lastModifiedBy>Erik</cp:lastModifiedBy>
  <cp:revision>365</cp:revision>
  <dcterms:created xsi:type="dcterms:W3CDTF">2000-11-04T18:50:05Z</dcterms:created>
  <dcterms:modified xsi:type="dcterms:W3CDTF">2017-05-10T21:57:17Z</dcterms:modified>
</cp:coreProperties>
</file>