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media/media1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84" r:id="rId2"/>
    <p:sldId id="288" r:id="rId3"/>
    <p:sldId id="256" r:id="rId4"/>
    <p:sldId id="258" r:id="rId5"/>
    <p:sldId id="282" r:id="rId6"/>
    <p:sldId id="259" r:id="rId7"/>
    <p:sldId id="260" r:id="rId8"/>
    <p:sldId id="261" r:id="rId9"/>
    <p:sldId id="262" r:id="rId10"/>
    <p:sldId id="29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FF"/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52" autoAdjust="0"/>
    <p:restoredTop sz="94699" autoAdjust="0"/>
  </p:normalViewPr>
  <p:slideViewPr>
    <p:cSldViewPr showGuides="1">
      <p:cViewPr varScale="1">
        <p:scale>
          <a:sx n="69" d="100"/>
          <a:sy n="69" d="100"/>
        </p:scale>
        <p:origin x="3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C1A87DB9-2F6E-4687-B2E3-3C6AED86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60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99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7848600" y="5867400"/>
          <a:ext cx="10668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" r:id="rId14" imgW="771429" imgH="590789" progId="Photoshop.Image.5">
                  <p:embed/>
                </p:oleObj>
              </mc:Choice>
              <mc:Fallback>
                <p:oleObj name="Image" r:id="rId14" imgW="771429" imgH="590789" progId="Photoshop.Image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867400"/>
                        <a:ext cx="10668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Documents%20and%20Settings\bbartlett\My%20Documents\Jeopardy%20Review%20Games\alexmovie.mov" TargetMode="External"/><Relationship Id="rId1" Type="http://schemas.microsoft.com/office/2007/relationships/media" Target="file:///C:\Documents%20and%20Settings\bbartlett\My%20Documents\Jeopardy%20Review%20Games\alexmovie.mo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26" Type="http://schemas.openxmlformats.org/officeDocument/2006/relationships/slide" Target="slide9.xml"/><Relationship Id="rId3" Type="http://schemas.openxmlformats.org/officeDocument/2006/relationships/audio" Target="../media/media1.WAV"/><Relationship Id="rId21" Type="http://schemas.openxmlformats.org/officeDocument/2006/relationships/slide" Target="slide5.xml"/><Relationship Id="rId7" Type="http://schemas.openxmlformats.org/officeDocument/2006/relationships/slide" Target="slide25.xml"/><Relationship Id="rId12" Type="http://schemas.openxmlformats.org/officeDocument/2006/relationships/slide" Target="slide28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33" Type="http://schemas.openxmlformats.org/officeDocument/2006/relationships/image" Target="../media/image7.png"/><Relationship Id="rId2" Type="http://schemas.microsoft.com/office/2007/relationships/media" Target="../media/media1.WAV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12.xml"/><Relationship Id="rId1" Type="http://schemas.openxmlformats.org/officeDocument/2006/relationships/themeOverride" Target="../theme/themeOverride1.xml"/><Relationship Id="rId6" Type="http://schemas.openxmlformats.org/officeDocument/2006/relationships/slide" Target="slide24.xml"/><Relationship Id="rId11" Type="http://schemas.openxmlformats.org/officeDocument/2006/relationships/slide" Target="slide27.xml"/><Relationship Id="rId24" Type="http://schemas.openxmlformats.org/officeDocument/2006/relationships/slide" Target="slide7.xml"/><Relationship Id="rId32" Type="http://schemas.openxmlformats.org/officeDocument/2006/relationships/slide" Target="slide29.xml"/><Relationship Id="rId5" Type="http://schemas.openxmlformats.org/officeDocument/2006/relationships/image" Target="../media/image5.jpeg"/><Relationship Id="rId15" Type="http://schemas.openxmlformats.org/officeDocument/2006/relationships/slide" Target="slide23.xml"/><Relationship Id="rId23" Type="http://schemas.openxmlformats.org/officeDocument/2006/relationships/slide" Target="slide6.xml"/><Relationship Id="rId28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17.xml"/><Relationship Id="rId31" Type="http://schemas.openxmlformats.org/officeDocument/2006/relationships/image" Target="../media/image6.jpeg"/><Relationship Id="rId4" Type="http://schemas.openxmlformats.org/officeDocument/2006/relationships/slideLayout" Target="../slideLayouts/slideLayout6.xml"/><Relationship Id="rId9" Type="http://schemas.openxmlformats.org/officeDocument/2006/relationships/slide" Target="slide20.xml"/><Relationship Id="rId14" Type="http://schemas.openxmlformats.org/officeDocument/2006/relationships/slide" Target="slide22.xml"/><Relationship Id="rId22" Type="http://schemas.openxmlformats.org/officeDocument/2006/relationships/slide" Target="slide4.xml"/><Relationship Id="rId27" Type="http://schemas.openxmlformats.org/officeDocument/2006/relationships/slide" Target="slide10.xml"/><Relationship Id="rId30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 descr="Pink tissue paper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7239000" cy="228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 err="1" smtClean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Cooper Black"/>
              </a:rPr>
              <a:t>Hellie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Cooper Black"/>
            </a:endParaRPr>
          </a:p>
        </p:txBody>
      </p:sp>
      <p:sp>
        <p:nvSpPr>
          <p:cNvPr id="33796" name="WordArt 4" descr="Pink tissue paper"/>
          <p:cNvSpPr>
            <a:spLocks noChangeArrowheads="1" noChangeShapeType="1" noTextEdit="1"/>
          </p:cNvSpPr>
          <p:nvPr/>
        </p:nvSpPr>
        <p:spPr bwMode="auto">
          <a:xfrm>
            <a:off x="1295400" y="3276600"/>
            <a:ext cx="6781800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Cooper Black"/>
              </a:rPr>
              <a:t>Jeopardy!</a:t>
            </a:r>
          </a:p>
        </p:txBody>
      </p:sp>
    </p:spTree>
  </p:cSld>
  <p:clrMapOvr>
    <a:masterClrMapping/>
  </p:clrMapOvr>
  <p:transition advClick="0" advTm="15000">
    <p:sndAc>
      <p:stSnd>
        <p:snd r:embed="rId2" name="jepardythem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DNA -&gt; Protein 200</a:t>
            </a:r>
            <a:endParaRPr lang="en-US" sz="5400" dirty="0" smtClean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610600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US" sz="4600" b="1" dirty="0" smtClean="0">
                <a:solidFill>
                  <a:schemeClr val="bg1"/>
                </a:solidFill>
                <a:latin typeface="Comic Sans MS" pitchFamily="66" charset="0"/>
              </a:rPr>
              <a:t>What does </a:t>
            </a:r>
            <a:r>
              <a:rPr lang="en-US" sz="4600" b="1" dirty="0" err="1" smtClean="0">
                <a:solidFill>
                  <a:schemeClr val="bg1"/>
                </a:solidFill>
                <a:latin typeface="Comic Sans MS" pitchFamily="66" charset="0"/>
              </a:rPr>
              <a:t>tRNA</a:t>
            </a:r>
            <a:r>
              <a:rPr lang="en-US" sz="4600" b="1" dirty="0" smtClean="0">
                <a:solidFill>
                  <a:schemeClr val="bg1"/>
                </a:solidFill>
                <a:latin typeface="Comic Sans MS" pitchFamily="66" charset="0"/>
              </a:rPr>
              <a:t> carry?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3400" y="49530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Amino acids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6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DNA -&gt; Protein 300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291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05000"/>
            <a:ext cx="91440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What occurs during translation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8600" y="4419600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mRNA codon attaches to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</a:rPr>
              <a:t>tRNA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codon bringing amino acid to make a protein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build="p" autoUpdateAnimBg="0"/>
      <p:bldP spid="112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DNA -&gt; Protein 400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315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486400"/>
            <a:ext cx="1127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4" name="Rectangle 14"/>
          <p:cNvSpPr txBox="1">
            <a:spLocks noChangeArrowheads="1"/>
          </p:cNvSpPr>
          <p:nvPr/>
        </p:nvSpPr>
        <p:spPr bwMode="auto">
          <a:xfrm>
            <a:off x="0" y="2133600"/>
            <a:ext cx="9144000" cy="274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600" b="1" i="0" kern="0" dirty="0" smtClean="0">
                <a:solidFill>
                  <a:schemeClr val="bg1"/>
                </a:solidFill>
                <a:latin typeface="Comic Sans MS" pitchFamily="66" charset="0"/>
              </a:rPr>
              <a:t>Where translation occurs</a:t>
            </a:r>
            <a:endParaRPr lang="en-US" sz="4600" b="1" i="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28600" y="50895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Ribosome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utoUpdateAnimBg="0"/>
      <p:bldP spid="2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DNA -&gt; Protein 500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339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6" name="Rectangle 14"/>
          <p:cNvSpPr txBox="1">
            <a:spLocks noChangeArrowheads="1"/>
          </p:cNvSpPr>
          <p:nvPr/>
        </p:nvSpPr>
        <p:spPr bwMode="auto">
          <a:xfrm>
            <a:off x="0" y="1905000"/>
            <a:ext cx="9144000" cy="297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Arrange these steps of Protein Synthesis in the correct order</a:t>
            </a:r>
          </a:p>
          <a:p>
            <a:pPr marL="514350" indent="-514350" algn="ctr">
              <a:spcBef>
                <a:spcPct val="20000"/>
              </a:spcBef>
              <a:buAutoNum type="alphaLcParenR"/>
              <a:defRPr/>
            </a:pP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mRNA leaves nucleus</a:t>
            </a:r>
          </a:p>
          <a:p>
            <a:pPr marL="514350" indent="-514350" algn="ctr">
              <a:spcBef>
                <a:spcPct val="20000"/>
              </a:spcBef>
              <a:buAutoNum type="alphaLcParenR"/>
              <a:defRPr/>
            </a:pP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Amino acids bonded together</a:t>
            </a:r>
          </a:p>
          <a:p>
            <a:pPr marL="514350" indent="-514350" algn="ctr">
              <a:spcBef>
                <a:spcPct val="20000"/>
              </a:spcBef>
              <a:buAutoNum type="alphaLcParenR"/>
              <a:defRPr/>
            </a:pP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mRNA attaches to ribosome</a:t>
            </a:r>
          </a:p>
          <a:p>
            <a:pPr marL="514350" indent="-514350" algn="ctr">
              <a:spcBef>
                <a:spcPct val="20000"/>
              </a:spcBef>
              <a:buAutoNum type="alphaLcParenR"/>
              <a:defRPr/>
            </a:pP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DNA copied into mRNA</a:t>
            </a:r>
          </a:p>
          <a:p>
            <a:pPr marL="514350" indent="-514350" algn="ctr">
              <a:spcBef>
                <a:spcPct val="20000"/>
              </a:spcBef>
              <a:buAutoNum type="alphaLcParenR"/>
              <a:defRPr/>
            </a:pPr>
            <a:r>
              <a:rPr lang="en-US" sz="3000" b="1" i="0" kern="0" dirty="0" err="1" smtClean="0">
                <a:solidFill>
                  <a:schemeClr val="bg1"/>
                </a:solidFill>
                <a:latin typeface="Comic Sans MS" pitchFamily="66" charset="0"/>
              </a:rPr>
              <a:t>tRNA</a:t>
            </a:r>
            <a:r>
              <a:rPr lang="en-US" sz="3000" b="1" i="0" kern="0" dirty="0" smtClean="0">
                <a:solidFill>
                  <a:schemeClr val="bg1"/>
                </a:solidFill>
                <a:latin typeface="Comic Sans MS" pitchFamily="66" charset="0"/>
              </a:rPr>
              <a:t> brings in amino acid</a:t>
            </a:r>
            <a:endParaRPr lang="en-US" sz="3000" b="1" i="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09600" y="5867400"/>
            <a:ext cx="5105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	  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D-A-C-E-B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 This and That 100</a:t>
            </a:r>
          </a:p>
        </p:txBody>
      </p:sp>
      <p:sp>
        <p:nvSpPr>
          <p:cNvPr id="1536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305800" cy="2590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US" sz="3300" b="1" dirty="0" smtClean="0">
                <a:solidFill>
                  <a:schemeClr val="bg1"/>
                </a:solidFill>
                <a:latin typeface="Comic Sans MS" pitchFamily="66" charset="0"/>
              </a:rPr>
              <a:t>Of the three ways genetic variation is produced which one may lead to the creation of a new species</a:t>
            </a:r>
            <a:endParaRPr lang="en-US" sz="3300" b="1" baseline="-25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219200" y="5410200"/>
            <a:ext cx="50292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Gene Mutation</a:t>
            </a:r>
            <a:endParaRPr lang="en-US" sz="3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build="p" autoUpdateAnimBg="0"/>
      <p:bldP spid="143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This and That  200</a:t>
            </a:r>
          </a:p>
        </p:txBody>
      </p:sp>
      <p:sp>
        <p:nvSpPr>
          <p:cNvPr id="16387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762000" y="4419600"/>
            <a:ext cx="7543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5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Rectangle 14"/>
          <p:cNvSpPr txBox="1">
            <a:spLocks noChangeArrowheads="1"/>
          </p:cNvSpPr>
          <p:nvPr/>
        </p:nvSpPr>
        <p:spPr bwMode="auto">
          <a:xfrm>
            <a:off x="0" y="2057400"/>
            <a:ext cx="9144000" cy="1524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400" b="1" i="0" kern="0" dirty="0" smtClean="0">
                <a:solidFill>
                  <a:schemeClr val="bg1"/>
                </a:solidFill>
                <a:latin typeface="Comic Sans MS" pitchFamily="66" charset="0"/>
              </a:rPr>
              <a:t>What needs to happen to DNA first to make a complementary strand?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3400" b="1" i="0" kern="0" baseline="-25000" dirty="0" smtClean="0">
                <a:solidFill>
                  <a:schemeClr val="bg1"/>
                </a:solidFill>
                <a:latin typeface="Comic Sans MS" pitchFamily="66" charset="0"/>
              </a:rPr>
              <a:t>Double Bonus:  What enzyme is responsible for this</a:t>
            </a:r>
            <a:endParaRPr lang="en-US" sz="3400" b="1" i="0" kern="0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66800" y="4708525"/>
            <a:ext cx="7086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Strands must separate; Helicase</a:t>
            </a:r>
            <a:endParaRPr lang="en-US" sz="3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This and That 300</a:t>
            </a:r>
          </a:p>
        </p:txBody>
      </p:sp>
      <p:sp>
        <p:nvSpPr>
          <p:cNvPr id="17411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001000" cy="266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What are the base pairing rules for mRNA</a:t>
            </a:r>
            <a:endParaRPr lang="en-US" sz="4800" b="1" baseline="-25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066800" y="4419600"/>
            <a:ext cx="6705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A:U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G:C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build="p" autoUpdateAnimBg="0"/>
      <p:bldP spid="1639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This and That 400</a:t>
            </a:r>
          </a:p>
        </p:txBody>
      </p:sp>
      <p:sp>
        <p:nvSpPr>
          <p:cNvPr id="18435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8305800" cy="297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In a 40 base strand of DNA there are 28 Adenines (A).  How many guanines are there?</a:t>
            </a:r>
            <a:endParaRPr lang="en-US" sz="4800" b="1" baseline="-25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4800" y="5829555"/>
            <a:ext cx="7391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12</a:t>
            </a:r>
            <a:endParaRPr lang="en-US" sz="3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457200"/>
            <a:ext cx="7696200" cy="1295400"/>
          </a:xfrm>
          <a:prstGeom prst="rect">
            <a:avLst/>
          </a:prstGeo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FFFFCC"/>
                </a:solidFill>
                <a:latin typeface="Comic Sans MS" pitchFamily="66" charset="0"/>
              </a:rPr>
              <a:t>DAILY DOUBLE</a:t>
            </a:r>
            <a:endParaRPr lang="en-US" dirty="0" smtClean="0">
              <a:solidFill>
                <a:srgbClr val="FFFFCC"/>
              </a:solidFill>
              <a:latin typeface="Comic Sans MS" pitchFamily="66" charset="0"/>
            </a:endParaRPr>
          </a:p>
        </p:txBody>
      </p:sp>
      <p:pic>
        <p:nvPicPr>
          <p:cNvPr id="7" name="Picture 24" descr="bs0204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4925" y="0"/>
            <a:ext cx="14890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build="p" autoUpdateAnimBg="0"/>
      <p:bldP spid="1742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This and That 500</a:t>
            </a:r>
          </a:p>
        </p:txBody>
      </p:sp>
      <p:sp>
        <p:nvSpPr>
          <p:cNvPr id="19459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228600" y="2133600"/>
            <a:ext cx="8915400" cy="2286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000" b="1" i="0" kern="0" dirty="0" smtClean="0">
                <a:solidFill>
                  <a:schemeClr val="bg1"/>
                </a:solidFill>
                <a:latin typeface="Comic Sans MS" pitchFamily="66" charset="0"/>
              </a:rPr>
              <a:t>What is the complementary mRNA strand to: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4000" b="1" i="0" kern="0" dirty="0" smtClean="0">
                <a:solidFill>
                  <a:schemeClr val="bg1"/>
                </a:solidFill>
                <a:latin typeface="Comic Sans MS" pitchFamily="66" charset="0"/>
              </a:rPr>
              <a:t>TTAGCATCA</a:t>
            </a:r>
            <a:endParaRPr lang="en-US" sz="4000" b="1" i="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4953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 smtClean="0">
                <a:solidFill>
                  <a:schemeClr val="bg1"/>
                </a:solidFill>
              </a:rPr>
              <a:t>AAUCGUAGU</a:t>
            </a:r>
            <a:endParaRPr lang="en-US" sz="40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MIT VS MEI 100</a:t>
            </a:r>
          </a:p>
        </p:txBody>
      </p:sp>
      <p:sp>
        <p:nvSpPr>
          <p:cNvPr id="2048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81200"/>
            <a:ext cx="9144000" cy="2590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4600" b="1" dirty="0" smtClean="0">
                <a:solidFill>
                  <a:schemeClr val="bg1"/>
                </a:solidFill>
                <a:latin typeface="Comic Sans MS" pitchFamily="66" charset="0"/>
              </a:rPr>
              <a:t>PURPOSE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4800" y="4724400"/>
            <a:ext cx="8153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MIT: growth, repair</a:t>
            </a:r>
          </a:p>
          <a:p>
            <a:pPr algn="ctr">
              <a:spcBef>
                <a:spcPct val="50000"/>
              </a:spcBef>
            </a:pPr>
            <a:r>
              <a:rPr lang="en-US" sz="4000" b="1" baseline="30000" dirty="0" smtClean="0">
                <a:solidFill>
                  <a:schemeClr val="bg1"/>
                </a:solidFill>
                <a:latin typeface="Comic Sans MS" pitchFamily="66" charset="0"/>
              </a:rPr>
              <a:t>MEI: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  Genetic variation</a:t>
            </a:r>
            <a:endParaRPr lang="en-US" sz="4000" b="1" baseline="30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build="p" autoUpdateAnimBg="0"/>
      <p:bldP spid="1947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alexmovie.mo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914400" y="19050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8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891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8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192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Mei 200</a:t>
            </a:r>
          </a:p>
        </p:txBody>
      </p:sp>
      <p:sp>
        <p:nvSpPr>
          <p:cNvPr id="21507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990600" cy="762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1508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33600"/>
            <a:ext cx="9144000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Type of Reproduction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09600" y="4967288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: Asexual; Mei: Sexual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 build="p" autoUpdateAnimBg="0"/>
      <p:bldP spid="2049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6962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CC"/>
                </a:solidFill>
                <a:latin typeface="Comic Sans MS" pitchFamily="66" charset="0"/>
              </a:rPr>
              <a:t>DAILY DOUBLE</a:t>
            </a:r>
          </a:p>
        </p:txBody>
      </p:sp>
      <p:sp>
        <p:nvSpPr>
          <p:cNvPr id="22531" name="Text Box 1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3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9600" y="1905000"/>
            <a:ext cx="4724400" cy="3124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300" b="1" smtClean="0">
                <a:solidFill>
                  <a:schemeClr val="bg1"/>
                </a:solidFill>
                <a:latin typeface="Comic Sans MS" pitchFamily="66" charset="0"/>
              </a:rPr>
              <a:t>What is the number of the homologous pair of chromosomes that determines sex?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3300" b="1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300" b="1" smtClean="0">
                <a:solidFill>
                  <a:schemeClr val="bg1"/>
                </a:solidFill>
                <a:latin typeface="Comic Sans MS" pitchFamily="66" charset="0"/>
              </a:rPr>
              <a:t>What is the sex of this organism?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371600" y="5486400"/>
            <a:ext cx="2514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000" b="1" dirty="0">
                <a:solidFill>
                  <a:schemeClr val="bg1"/>
                </a:solidFill>
                <a:latin typeface="Comic Sans MS" pitchFamily="66" charset="0"/>
              </a:rPr>
              <a:t>23</a:t>
            </a:r>
          </a:p>
          <a:p>
            <a:pPr marL="457200" indent="-457200">
              <a:buFontTx/>
              <a:buAutoNum type="arabicPeriod"/>
            </a:pPr>
            <a:r>
              <a:rPr lang="en-US" sz="3000" b="1" dirty="0">
                <a:solidFill>
                  <a:schemeClr val="bg1"/>
                </a:solidFill>
                <a:latin typeface="Comic Sans MS" pitchFamily="66" charset="0"/>
              </a:rPr>
              <a:t>Female</a:t>
            </a:r>
          </a:p>
        </p:txBody>
      </p:sp>
      <p:pic>
        <p:nvPicPr>
          <p:cNvPr id="22534" name="Picture 24" descr="bs0204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4925" y="0"/>
            <a:ext cx="14890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5" name="Group 12"/>
          <p:cNvGrpSpPr>
            <a:grpSpLocks/>
          </p:cNvGrpSpPr>
          <p:nvPr/>
        </p:nvGrpSpPr>
        <p:grpSpPr bwMode="auto">
          <a:xfrm>
            <a:off x="76200" y="1905000"/>
            <a:ext cx="4267200" cy="3429000"/>
            <a:chOff x="76200" y="1905000"/>
            <a:chExt cx="4267200" cy="3429000"/>
          </a:xfrm>
        </p:grpSpPr>
        <p:pic>
          <p:nvPicPr>
            <p:cNvPr id="22536" name="Picture 9" descr="http://www.acubaby.com/portals/194/images/glossary/karyotype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200" y="1905000"/>
              <a:ext cx="42672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7" name="Rectangle 8"/>
            <p:cNvSpPr>
              <a:spLocks noChangeArrowheads="1"/>
            </p:cNvSpPr>
            <p:nvPr/>
          </p:nvSpPr>
          <p:spPr bwMode="auto">
            <a:xfrm>
              <a:off x="152400" y="2895600"/>
              <a:ext cx="403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9"/>
            <p:cNvSpPr>
              <a:spLocks noChangeArrowheads="1"/>
            </p:cNvSpPr>
            <p:nvPr/>
          </p:nvSpPr>
          <p:spPr bwMode="auto">
            <a:xfrm>
              <a:off x="228600" y="3733800"/>
              <a:ext cx="403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Rectangle 10"/>
            <p:cNvSpPr>
              <a:spLocks noChangeArrowheads="1"/>
            </p:cNvSpPr>
            <p:nvPr/>
          </p:nvSpPr>
          <p:spPr bwMode="auto">
            <a:xfrm>
              <a:off x="228600" y="4343400"/>
              <a:ext cx="403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Rectangle 11"/>
            <p:cNvSpPr>
              <a:spLocks noChangeArrowheads="1"/>
            </p:cNvSpPr>
            <p:nvPr/>
          </p:nvSpPr>
          <p:spPr bwMode="auto">
            <a:xfrm>
              <a:off x="228600" y="5029200"/>
              <a:ext cx="23622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Click="0">
    <p:sndAc>
      <p:stSnd>
        <p:snd r:embed="rId2" name="dailydoubl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 animBg="1" autoUpdateAnimBg="0"/>
      <p:bldP spid="215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192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Mei 400</a:t>
            </a:r>
          </a:p>
        </p:txBody>
      </p:sp>
      <p:sp>
        <p:nvSpPr>
          <p:cNvPr id="23555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610600" cy="205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Where in the body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33400" y="5029200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: Body Cells; Mei: Sex Cells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2192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vs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Mei 500</a:t>
            </a:r>
          </a:p>
        </p:txBody>
      </p:sp>
      <p:sp>
        <p:nvSpPr>
          <p:cNvPr id="24579" name="Text Box 1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357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Daughter Cells (how many and describe them)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057400" y="4191000"/>
            <a:ext cx="4724400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dirty="0" err="1" smtClean="0">
                <a:solidFill>
                  <a:schemeClr val="bg1"/>
                </a:solidFill>
                <a:latin typeface="Comic Sans MS" pitchFamily="66" charset="0"/>
              </a:rPr>
              <a:t>Mit</a:t>
            </a: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: 2 identical diploid</a:t>
            </a:r>
          </a:p>
          <a:p>
            <a:pPr algn="ctr">
              <a:spcBef>
                <a:spcPct val="50000"/>
              </a:spcBef>
            </a:pP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Mei: 4 different haploid</a:t>
            </a:r>
            <a:endParaRPr lang="en-US" sz="3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Probability 100</a:t>
            </a:r>
          </a:p>
        </p:txBody>
      </p:sp>
      <p:sp>
        <p:nvSpPr>
          <p:cNvPr id="2560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5604" name="Text Box 15"/>
          <p:cNvSpPr txBox="1">
            <a:spLocks noChangeArrowheads="1"/>
          </p:cNvSpPr>
          <p:nvPr/>
        </p:nvSpPr>
        <p:spPr bwMode="auto">
          <a:xfrm>
            <a:off x="914400" y="5029200"/>
            <a:ext cx="678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800" b="1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685800" y="1981200"/>
            <a:ext cx="7848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i="0">
                <a:solidFill>
                  <a:schemeClr val="bg1"/>
                </a:solidFill>
                <a:latin typeface="Comic Sans MS" pitchFamily="66" charset="0"/>
              </a:rPr>
              <a:t>When two F</a:t>
            </a:r>
            <a:r>
              <a:rPr lang="en-US" sz="5000" b="1" i="0" baseline="-2500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en-US" sz="5000" b="1" i="0">
                <a:solidFill>
                  <a:schemeClr val="bg1"/>
                </a:solidFill>
                <a:latin typeface="Comic Sans MS" pitchFamily="66" charset="0"/>
              </a:rPr>
              <a:t> organisms are crossed, what do we call the offspring?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2667000" y="5029200"/>
            <a:ext cx="4191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>
                <a:solidFill>
                  <a:schemeClr val="bg1"/>
                </a:solidFill>
                <a:latin typeface="Comic Sans MS" pitchFamily="66" charset="0"/>
              </a:rPr>
              <a:t>F</a:t>
            </a:r>
            <a:r>
              <a:rPr lang="en-US" sz="5000" b="1" i="0" baseline="-2500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4500" b="1">
                <a:solidFill>
                  <a:schemeClr val="bg1"/>
                </a:solidFill>
                <a:latin typeface="Comic Sans MS" pitchFamily="66" charset="0"/>
              </a:rPr>
              <a:t> Generation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Probability 200</a:t>
            </a:r>
          </a:p>
        </p:txBody>
      </p:sp>
      <p:sp>
        <p:nvSpPr>
          <p:cNvPr id="26627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057400"/>
            <a:ext cx="9144000" cy="1981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4200" b="1" smtClean="0">
                <a:solidFill>
                  <a:schemeClr val="bg1"/>
                </a:solidFill>
                <a:latin typeface="Comic Sans MS" pitchFamily="66" charset="0"/>
              </a:rPr>
              <a:t>If two hybrid black horses are crossed, what is the probability of the offspring being black?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676400" y="4876800"/>
            <a:ext cx="5791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00" b="1">
                <a:solidFill>
                  <a:schemeClr val="bg1"/>
                </a:solidFill>
                <a:latin typeface="Comic Sans MS" pitchFamily="66" charset="0"/>
              </a:rPr>
              <a:t>3:1   </a:t>
            </a:r>
          </a:p>
          <a:p>
            <a:r>
              <a:rPr lang="en-US" sz="3500" b="1">
                <a:solidFill>
                  <a:schemeClr val="bg1"/>
                </a:solidFill>
                <a:latin typeface="Comic Sans MS" pitchFamily="66" charset="0"/>
              </a:rPr>
              <a:t>Black : White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Probability 300</a:t>
            </a:r>
          </a:p>
        </p:txBody>
      </p:sp>
      <p:sp>
        <p:nvSpPr>
          <p:cNvPr id="27651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990600" cy="762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7652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33600"/>
            <a:ext cx="9144000" cy="266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3500" b="1" smtClean="0">
                <a:solidFill>
                  <a:schemeClr val="bg1"/>
                </a:solidFill>
                <a:latin typeface="Comic Sans MS" pitchFamily="66" charset="0"/>
              </a:rPr>
              <a:t>If a trait for height was inherited through incomplete dominance, what is the phenotypic ratio for a cross between a tall organism and a short organism?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85800" y="5105400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0:4:0   All medium height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Probability 400</a:t>
            </a:r>
          </a:p>
        </p:txBody>
      </p:sp>
      <p:sp>
        <p:nvSpPr>
          <p:cNvPr id="28675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077200" cy="160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200" b="1" smtClean="0">
                <a:solidFill>
                  <a:schemeClr val="bg1"/>
                </a:solidFill>
                <a:latin typeface="Comic Sans MS" pitchFamily="66" charset="0"/>
              </a:rPr>
              <a:t>When two hybrid pink plants are crossed, the probability that a homozygous white plant will be produced is…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04800" y="48006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¼ or 25%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620000" cy="12954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Probability 500</a:t>
            </a:r>
          </a:p>
        </p:txBody>
      </p:sp>
      <p:sp>
        <p:nvSpPr>
          <p:cNvPr id="29699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990600" cy="762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700" name="Text Box 1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839200" cy="2286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What is the ratio of phenotypes and sexes for a cross between a colorblind male and a hybrid female who is not colorblind.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0" y="57658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omic Sans MS" pitchFamily="66" charset="0"/>
              </a:rPr>
              <a:t>1:1:1:1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♀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Normal: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♀colorblind: ♂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Normal: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♂Colorblind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419600" y="3429000"/>
            <a:ext cx="3429000" cy="2286000"/>
            <a:chOff x="1392" y="1872"/>
            <a:chExt cx="2160" cy="1440"/>
          </a:xfrm>
        </p:grpSpPr>
        <p:sp>
          <p:nvSpPr>
            <p:cNvPr id="29704" name="Rectangle 37"/>
            <p:cNvSpPr>
              <a:spLocks noChangeArrowheads="1"/>
            </p:cNvSpPr>
            <p:nvPr/>
          </p:nvSpPr>
          <p:spPr bwMode="auto">
            <a:xfrm>
              <a:off x="1920" y="2208"/>
              <a:ext cx="1584" cy="110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29705" name="Line 38"/>
            <p:cNvSpPr>
              <a:spLocks noChangeShapeType="1"/>
            </p:cNvSpPr>
            <p:nvPr/>
          </p:nvSpPr>
          <p:spPr bwMode="auto">
            <a:xfrm>
              <a:off x="2736" y="2208"/>
              <a:ext cx="0" cy="1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39"/>
            <p:cNvSpPr>
              <a:spLocks noChangeShapeType="1"/>
            </p:cNvSpPr>
            <p:nvPr/>
          </p:nvSpPr>
          <p:spPr bwMode="auto">
            <a:xfrm>
              <a:off x="1920" y="2784"/>
              <a:ext cx="163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Text Box 40"/>
            <p:cNvSpPr txBox="1">
              <a:spLocks noChangeArrowheads="1"/>
            </p:cNvSpPr>
            <p:nvPr/>
          </p:nvSpPr>
          <p:spPr bwMode="auto">
            <a:xfrm>
              <a:off x="1440" y="2352"/>
              <a:ext cx="43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 i="0" dirty="0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sz="3000" b="1" i="0" baseline="30000" dirty="0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endParaRPr lang="en-US" sz="3000" b="1" i="0" baseline="30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08" name="Text Box 41"/>
            <p:cNvSpPr txBox="1">
              <a:spLocks noChangeArrowheads="1"/>
            </p:cNvSpPr>
            <p:nvPr/>
          </p:nvSpPr>
          <p:spPr bwMode="auto">
            <a:xfrm>
              <a:off x="2928" y="1872"/>
              <a:ext cx="48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 i="0">
                  <a:solidFill>
                    <a:schemeClr val="bg1"/>
                  </a:solidFill>
                  <a:latin typeface="Comic Sans MS" pitchFamily="66" charset="0"/>
                </a:rPr>
                <a:t>Y</a:t>
              </a:r>
            </a:p>
          </p:txBody>
        </p:sp>
        <p:sp>
          <p:nvSpPr>
            <p:cNvPr id="29709" name="Text Box 42"/>
            <p:cNvSpPr txBox="1">
              <a:spLocks noChangeArrowheads="1"/>
            </p:cNvSpPr>
            <p:nvPr/>
          </p:nvSpPr>
          <p:spPr bwMode="auto">
            <a:xfrm>
              <a:off x="2064" y="1872"/>
              <a:ext cx="528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000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sz="3000" b="1" i="0" baseline="30000" dirty="0" err="1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endParaRPr lang="en-US" sz="3000" b="1" i="0" baseline="30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10" name="Text Box 43"/>
            <p:cNvSpPr txBox="1">
              <a:spLocks noChangeArrowheads="1"/>
            </p:cNvSpPr>
            <p:nvPr/>
          </p:nvSpPr>
          <p:spPr bwMode="auto">
            <a:xfrm>
              <a:off x="1392" y="2928"/>
              <a:ext cx="43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000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sz="3000" b="1" i="0" baseline="30000" dirty="0" err="1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endParaRPr lang="en-US" sz="3000" b="1" i="0" baseline="30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11" name="Text Box 44"/>
            <p:cNvSpPr txBox="1">
              <a:spLocks noChangeArrowheads="1"/>
            </p:cNvSpPr>
            <p:nvPr/>
          </p:nvSpPr>
          <p:spPr bwMode="auto">
            <a:xfrm>
              <a:off x="2016" y="2352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err="1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err="1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endParaRPr lang="en-US" b="1" i="0" baseline="30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12" name="Text Box 45"/>
            <p:cNvSpPr txBox="1">
              <a:spLocks noChangeArrowheads="1"/>
            </p:cNvSpPr>
            <p:nvPr/>
          </p:nvSpPr>
          <p:spPr bwMode="auto">
            <a:xfrm>
              <a:off x="2880" y="2352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 dirty="0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r>
                <a:rPr lang="en-US" b="1" i="0" dirty="0" smtClean="0">
                  <a:solidFill>
                    <a:schemeClr val="bg1"/>
                  </a:solidFill>
                  <a:latin typeface="Comic Sans MS" pitchFamily="66" charset="0"/>
                </a:rPr>
                <a:t>Y</a:t>
              </a:r>
              <a:endParaRPr lang="en-US" b="1" i="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13" name="Text Box 46"/>
            <p:cNvSpPr txBox="1">
              <a:spLocks noChangeArrowheads="1"/>
            </p:cNvSpPr>
            <p:nvPr/>
          </p:nvSpPr>
          <p:spPr bwMode="auto">
            <a:xfrm>
              <a:off x="2016" y="2928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err="1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err="1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endParaRPr lang="en-US" b="1" i="0" baseline="30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29714" name="Text Box 47"/>
            <p:cNvSpPr txBox="1">
              <a:spLocks noChangeArrowheads="1"/>
            </p:cNvSpPr>
            <p:nvPr/>
          </p:nvSpPr>
          <p:spPr bwMode="auto">
            <a:xfrm>
              <a:off x="2832" y="2928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X</a:t>
              </a:r>
              <a:r>
                <a:rPr lang="en-US" b="1" i="0" baseline="30000" dirty="0" err="1" smtClean="0">
                  <a:solidFill>
                    <a:schemeClr val="bg1"/>
                  </a:solidFill>
                  <a:latin typeface="Comic Sans MS" pitchFamily="66" charset="0"/>
                </a:rPr>
                <a:t>n</a:t>
              </a:r>
              <a:r>
                <a:rPr lang="en-US" b="1" i="0" dirty="0" err="1" smtClean="0">
                  <a:solidFill>
                    <a:schemeClr val="bg1"/>
                  </a:solidFill>
                  <a:latin typeface="Comic Sans MS" pitchFamily="66" charset="0"/>
                </a:rPr>
                <a:t>Y</a:t>
              </a:r>
              <a:endParaRPr lang="en-US" b="1" i="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Comic Sans MS" pitchFamily="66" charset="0"/>
              </a:rPr>
              <a:t>FINAL JEOPARDY!</a:t>
            </a:r>
          </a:p>
        </p:txBody>
      </p:sp>
      <p:sp>
        <p:nvSpPr>
          <p:cNvPr id="30723" name="AutoShape 6" descr="http://westplains1.files.wordpress.com/2009/03/a-real-bearded-woman.jpg"/>
          <p:cNvSpPr>
            <a:spLocks noChangeAspect="1" noChangeArrowheads="1"/>
          </p:cNvSpPr>
          <p:nvPr/>
        </p:nvSpPr>
        <p:spPr bwMode="auto">
          <a:xfrm>
            <a:off x="76200" y="-182563"/>
            <a:ext cx="3371850" cy="53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7"/>
          <p:cNvSpPr txBox="1">
            <a:spLocks noChangeArrowheads="1"/>
          </p:cNvSpPr>
          <p:nvPr/>
        </p:nvSpPr>
        <p:spPr bwMode="auto">
          <a:xfrm>
            <a:off x="1219200" y="1828800"/>
            <a:ext cx="7924800" cy="2590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defRPr/>
            </a:pPr>
            <a:r>
              <a:rPr lang="en-US" sz="3200" b="1" i="0" kern="0" dirty="0" smtClean="0">
                <a:solidFill>
                  <a:schemeClr val="bg1"/>
                </a:solidFill>
                <a:latin typeface="Comic Sans MS" pitchFamily="66" charset="0"/>
              </a:rPr>
              <a:t>1) What </a:t>
            </a:r>
            <a:r>
              <a:rPr lang="en-US" sz="3200" b="1" i="0" kern="0" dirty="0" smtClean="0">
                <a:solidFill>
                  <a:schemeClr val="bg1"/>
                </a:solidFill>
                <a:latin typeface="Comic Sans MS" pitchFamily="66" charset="0"/>
              </a:rPr>
              <a:t>is the protein sentence to the following DNA Strand:</a:t>
            </a:r>
          </a:p>
          <a:p>
            <a:pPr algn="ctr">
              <a:spcBef>
                <a:spcPts val="1200"/>
              </a:spcBef>
              <a:defRPr/>
            </a:pPr>
            <a:r>
              <a:rPr lang="en-US" sz="3200" b="1" i="0" kern="0" dirty="0" smtClean="0">
                <a:solidFill>
                  <a:schemeClr val="bg1"/>
                </a:solidFill>
                <a:latin typeface="Comic Sans MS" pitchFamily="66" charset="0"/>
              </a:rPr>
              <a:t>AGAGCTACC</a:t>
            </a:r>
          </a:p>
          <a:p>
            <a:pPr algn="ctr">
              <a:spcBef>
                <a:spcPts val="1200"/>
              </a:spcBef>
              <a:defRPr/>
            </a:pPr>
            <a:endParaRPr lang="en-US" sz="3200" b="1" i="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1200"/>
              </a:spcBef>
              <a:defRPr/>
            </a:pPr>
            <a:endParaRPr lang="en-US" sz="3200" b="1" i="0" kern="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1200"/>
              </a:spcBef>
              <a:defRPr/>
            </a:pPr>
            <a:endParaRPr lang="en-US" sz="3200" b="1" i="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1200"/>
              </a:spcBef>
              <a:defRPr/>
            </a:pPr>
            <a:endParaRPr lang="en-US" sz="3200" b="1" i="0" kern="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spcBef>
                <a:spcPts val="1200"/>
              </a:spcBef>
              <a:defRPr/>
            </a:pPr>
            <a:endParaRPr lang="en-US" sz="3200" b="1" i="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276600" y="5410200"/>
            <a:ext cx="4953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Because I just got this</a:t>
            </a:r>
            <a:endParaRPr lang="en-US" sz="3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5000" b="1" smtClean="0">
                <a:solidFill>
                  <a:srgbClr val="FFFF00"/>
                </a:solidFill>
                <a:latin typeface="Comic Sans MS" pitchFamily="66" charset="0"/>
              </a:rPr>
              <a:t>Genetics  Jeopardy</a:t>
            </a:r>
          </a:p>
        </p:txBody>
      </p:sp>
      <p:sp>
        <p:nvSpPr>
          <p:cNvPr id="4099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981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6" action="ppaction://hlinksldjump"/>
              </a:rPr>
              <a:t>100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0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895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7" action="ppaction://hlinksldjump"/>
              </a:rPr>
              <a:t>200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981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latin typeface="Comic Sans MS" pitchFamily="66" charset="0"/>
                <a:hlinkClick r:id="rId8" action="ppaction://hlinksldjump"/>
              </a:rPr>
              <a:t>100</a:t>
            </a:r>
            <a:endParaRPr lang="en-US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895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9" action="ppaction://hlinksldjump"/>
              </a:rPr>
              <a:t>200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3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810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0" action="ppaction://hlinksldjump"/>
              </a:rPr>
              <a:t>300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4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724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1" action="ppaction://hlinksldjump"/>
              </a:rPr>
              <a:t>400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5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63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2" action="ppaction://hlinksldjump"/>
              </a:rPr>
              <a:t>500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6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810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3" action="ppaction://hlinksldjump"/>
              </a:rPr>
              <a:t>300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7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724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4" action="ppaction://hlinksldjump"/>
              </a:rPr>
              <a:t>400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8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63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5" action="ppaction://hlinksldjump"/>
              </a:rPr>
              <a:t>500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9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981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latin typeface="Comic Sans MS" pitchFamily="66" charset="0"/>
                <a:hlinkClick r:id="rId16" action="ppaction://hlinksldjump"/>
              </a:rPr>
              <a:t>100</a:t>
            </a:r>
            <a:endParaRPr lang="en-US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0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895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7" action="ppaction://hlinksldjump"/>
              </a:rPr>
              <a:t>200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1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810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8" action="ppaction://hlinksldjump"/>
              </a:rPr>
              <a:t>300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2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724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19" action="ppaction://hlinksldjump"/>
              </a:rPr>
              <a:t>400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3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63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0" action="ppaction://hlinksldjump"/>
              </a:rPr>
              <a:t>500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981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1" action="ppaction://hlinksldjump"/>
              </a:rPr>
              <a:t>100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895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rgbClr val="FFFFCC"/>
                </a:solidFill>
                <a:latin typeface="Comic Sans MS" pitchFamily="66" charset="0"/>
                <a:hlinkClick r:id="rId22" action="ppaction://hlinksldjump"/>
              </a:rPr>
              <a:t>200</a:t>
            </a:r>
            <a:endParaRPr lang="en-US" b="1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411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810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3" action="ppaction://hlinksldjump"/>
              </a:rPr>
              <a:t>300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724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4" action="ppaction://hlinksldjump"/>
              </a:rPr>
              <a:t>400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63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5" action="ppaction://hlinksldjump"/>
              </a:rPr>
              <a:t>500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1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981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latin typeface="Comic Sans MS" pitchFamily="66" charset="0"/>
                <a:hlinkClick r:id="rId26" action="ppaction://hlinksldjump"/>
              </a:rPr>
              <a:t>100</a:t>
            </a:r>
            <a:endParaRPr lang="en-US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2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895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7" action="ppaction://hlinksldjump"/>
              </a:rPr>
              <a:t>200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810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8" action="ppaction://hlinksldjump"/>
              </a:rPr>
              <a:t>300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2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724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29" action="ppaction://hlinksldjump"/>
              </a:rPr>
              <a:t>400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2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63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>
                <a:solidFill>
                  <a:schemeClr val="bg1"/>
                </a:solidFill>
                <a:latin typeface="Comic Sans MS" pitchFamily="66" charset="0"/>
                <a:hlinkClick r:id="rId30" action="ppaction://hlinksldjump"/>
              </a:rPr>
              <a:t>500</a:t>
            </a:r>
            <a:endParaRPr lang="en-US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2290" name="Group 2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05038"/>
              </p:ext>
            </p:extLst>
          </p:nvPr>
        </p:nvGraphicFramePr>
        <p:xfrm>
          <a:off x="0" y="762000"/>
          <a:ext cx="9144000" cy="868363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828800"/>
                <a:gridCol w="1828800"/>
                <a:gridCol w="1752600"/>
              </a:tblGrid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DNA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DNA -&gt; Protein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This &amp; That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Meiosis </a:t>
                      </a:r>
                      <a:r>
                        <a:rPr kumimoji="0" lang="en-US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vs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 Mitosis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138" name="AutoShape 1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924800" y="6477000"/>
            <a:ext cx="1219200" cy="381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chemeClr val="bg1"/>
                </a:solidFill>
                <a:latin typeface="Comic Sans MS" pitchFamily="66" charset="0"/>
                <a:hlinkClick r:id="rId32" action="ppaction://hlinksldjump"/>
              </a:rPr>
              <a:t>FINAL</a:t>
            </a:r>
            <a:endParaRPr lang="en-US" sz="2000" b="1" i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216" name="Picture 168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33"/>
          <a:srcRect/>
          <a:stretch>
            <a:fillRect/>
          </a:stretch>
        </p:blipFill>
        <p:spPr bwMode="auto">
          <a:xfrm>
            <a:off x="-762000" y="640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 bwMode="auto">
          <a:xfrm>
            <a:off x="5562600" y="762000"/>
            <a:ext cx="3429000" cy="563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22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Structure 200</a:t>
            </a:r>
          </a:p>
        </p:txBody>
      </p:sp>
      <p:sp>
        <p:nvSpPr>
          <p:cNvPr id="5123" name="Text Box 2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533400" y="49530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Double Helix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57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610600" cy="2438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en-US" sz="5000" b="1" baseline="-25000" dirty="0" smtClean="0">
                <a:solidFill>
                  <a:schemeClr val="bg1"/>
                </a:solidFill>
                <a:latin typeface="Comic Sans MS" pitchFamily="66" charset="0"/>
              </a:rPr>
              <a:t>The shape of DNA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Structure 100</a:t>
            </a:r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533400" y="3581400"/>
            <a:ext cx="8001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800" b="1" i="0">
              <a:solidFill>
                <a:srgbClr val="FFFFCC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4800" b="1" i="0" baseline="-2500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6148" name="Text Box 3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228600" y="2057400"/>
            <a:ext cx="86868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0" dirty="0" smtClean="0">
                <a:solidFill>
                  <a:schemeClr val="bg1"/>
                </a:solidFill>
                <a:latin typeface="Comic Sans MS" pitchFamily="66" charset="0"/>
              </a:rPr>
              <a:t>Components of the backbone of DNA</a:t>
            </a:r>
            <a:endParaRPr lang="en-US" sz="35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9743" name="Text Box 47"/>
          <p:cNvSpPr txBox="1">
            <a:spLocks noChangeArrowheads="1"/>
          </p:cNvSpPr>
          <p:nvPr/>
        </p:nvSpPr>
        <p:spPr bwMode="auto">
          <a:xfrm>
            <a:off x="1219200" y="4688175"/>
            <a:ext cx="57912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Alternating Phosphate and Sugar (</a:t>
            </a:r>
            <a:r>
              <a:rPr lang="en-US" sz="4500" b="1" dirty="0" err="1" smtClean="0">
                <a:solidFill>
                  <a:schemeClr val="bg1"/>
                </a:solidFill>
                <a:latin typeface="Comic Sans MS" pitchFamily="66" charset="0"/>
              </a:rPr>
              <a:t>deoxyribose</a:t>
            </a: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en-US" sz="4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Structure 300</a:t>
            </a:r>
          </a:p>
        </p:txBody>
      </p:sp>
      <p:sp>
        <p:nvSpPr>
          <p:cNvPr id="7171" name="Text Box 1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350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</a:rPr>
              <a:t>Nitrogenous Bases</a:t>
            </a:r>
            <a:endParaRPr lang="en-U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0" y="1981200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0" dirty="0" smtClean="0">
                <a:solidFill>
                  <a:schemeClr val="bg1"/>
                </a:solidFill>
                <a:latin typeface="Comic Sans MS" pitchFamily="66" charset="0"/>
              </a:rPr>
              <a:t>What makes up the rung of the ladder of DNA</a:t>
            </a:r>
            <a:endParaRPr lang="en-US" sz="35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Structure 400</a:t>
            </a:r>
          </a:p>
        </p:txBody>
      </p:sp>
      <p:sp>
        <p:nvSpPr>
          <p:cNvPr id="8195" name="Text Box 1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CC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CC"/>
              </a:solidFill>
              <a:latin typeface="Comic Sans MS" pitchFamily="66" charset="0"/>
            </a:endParaRP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7630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100" b="1" dirty="0" smtClean="0">
                <a:solidFill>
                  <a:schemeClr val="bg1"/>
                </a:solidFill>
                <a:latin typeface="Comic Sans MS" pitchFamily="66" charset="0"/>
              </a:rPr>
              <a:t>What connects the bases?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838200" y="6003925"/>
            <a:ext cx="6477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dirty="0" smtClean="0">
                <a:solidFill>
                  <a:schemeClr val="bg1"/>
                </a:solidFill>
                <a:latin typeface="Comic Sans MS" pitchFamily="66" charset="0"/>
              </a:rPr>
              <a:t>Hydrogen Bonds</a:t>
            </a:r>
            <a:endParaRPr lang="en-US" sz="3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Structure 500</a:t>
            </a:r>
          </a:p>
        </p:txBody>
      </p:sp>
      <p:sp>
        <p:nvSpPr>
          <p:cNvPr id="9219" name="Text Box 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905000"/>
            <a:ext cx="9144000" cy="213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Name 2 of the 3 differences in RNA structure compared to DNA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81000" y="4724400"/>
            <a:ext cx="6858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Single Stranded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Uracil instead of Thymine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000" b="1" dirty="0" smtClean="0">
                <a:solidFill>
                  <a:schemeClr val="bg1"/>
                </a:solidFill>
                <a:latin typeface="Comic Sans MS" pitchFamily="66" charset="0"/>
              </a:rPr>
              <a:t>Ribose instead of </a:t>
            </a:r>
            <a:r>
              <a:rPr lang="en-US" sz="3000" b="1" dirty="0" err="1" smtClean="0">
                <a:solidFill>
                  <a:schemeClr val="bg1"/>
                </a:solidFill>
                <a:latin typeface="Comic Sans MS" pitchFamily="66" charset="0"/>
              </a:rPr>
              <a:t>Deoxyribose</a:t>
            </a:r>
            <a:endParaRPr lang="en-US" sz="30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DNA -&gt; Protein 100</a:t>
            </a:r>
          </a:p>
        </p:txBody>
      </p:sp>
      <p:sp>
        <p:nvSpPr>
          <p:cNvPr id="10243" name="Text Box 1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2400" y="5500688"/>
            <a:ext cx="1127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i="0">
                <a:solidFill>
                  <a:srgbClr val="FFFF00"/>
                </a:solidFill>
                <a:latin typeface="Comic Sans MS" pitchFamily="66" charset="0"/>
                <a:hlinkClick r:id="rId2" action="ppaction://hlinksldjump"/>
              </a:rPr>
              <a:t>===</a:t>
            </a:r>
            <a:endParaRPr lang="en-US" sz="4800" i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381000" y="2057400"/>
            <a:ext cx="8305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 i="0" dirty="0" smtClean="0">
                <a:solidFill>
                  <a:schemeClr val="bg1"/>
                </a:solidFill>
                <a:latin typeface="Comic Sans MS" pitchFamily="66" charset="0"/>
              </a:rPr>
              <a:t>Part of cell where transcription occurs.</a:t>
            </a:r>
            <a:endParaRPr lang="en-US" sz="5000" b="1" i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1219200" y="5105400"/>
            <a:ext cx="5791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 b="1" dirty="0" smtClean="0">
                <a:solidFill>
                  <a:schemeClr val="bg1"/>
                </a:solidFill>
                <a:latin typeface="Comic Sans MS" pitchFamily="66" charset="0"/>
              </a:rPr>
              <a:t>Nucleus</a:t>
            </a:r>
            <a:endParaRPr lang="en-US" sz="45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AGNAB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3333FF"/>
      </a:folHlink>
    </a:clrScheme>
    <a:fontScheme name="SAMAGNAB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AMAGNAB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AGNAB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33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Files\SchoolKit\DRL\bin\SAMAGNAB2.pot</Template>
  <TotalTime>4352</TotalTime>
  <Words>605</Words>
  <Application>Microsoft Office PowerPoint</Application>
  <PresentationFormat>On-screen Show (4:3)</PresentationFormat>
  <Paragraphs>167</Paragraphs>
  <Slides>29</Slides>
  <Notes>0</Notes>
  <HiddenSlides>1</HiddenSlides>
  <MMClips>2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Comic Sans MS</vt:lpstr>
      <vt:lpstr>Cooper Black</vt:lpstr>
      <vt:lpstr>Times New Roman</vt:lpstr>
      <vt:lpstr>SAMAGNAB2</vt:lpstr>
      <vt:lpstr>Image</vt:lpstr>
      <vt:lpstr>PowerPoint Presentation</vt:lpstr>
      <vt:lpstr>PowerPoint Presentation</vt:lpstr>
      <vt:lpstr>Genetics  Jeopardy</vt:lpstr>
      <vt:lpstr>DNA Structure 200</vt:lpstr>
      <vt:lpstr>DNA Structure 100</vt:lpstr>
      <vt:lpstr>DNA Structure 300</vt:lpstr>
      <vt:lpstr>DNA Structure 400</vt:lpstr>
      <vt:lpstr>DNA Structure 500</vt:lpstr>
      <vt:lpstr>DNA -&gt; Protein 100</vt:lpstr>
      <vt:lpstr>DNA -&gt; Protein 200</vt:lpstr>
      <vt:lpstr>DNA -&gt; Protein 300</vt:lpstr>
      <vt:lpstr>DNA -&gt; Protein 400</vt:lpstr>
      <vt:lpstr>DNA -&gt; Protein 500</vt:lpstr>
      <vt:lpstr> This and That 100</vt:lpstr>
      <vt:lpstr>This and That  200</vt:lpstr>
      <vt:lpstr>This and That 300</vt:lpstr>
      <vt:lpstr>This and That 400</vt:lpstr>
      <vt:lpstr>This and That 500</vt:lpstr>
      <vt:lpstr>MIT VS MEI 100</vt:lpstr>
      <vt:lpstr>Mit vs Mei 200</vt:lpstr>
      <vt:lpstr>DAILY DOUBLE</vt:lpstr>
      <vt:lpstr>Mit vs Mei 400</vt:lpstr>
      <vt:lpstr>Mit vs Mei 500</vt:lpstr>
      <vt:lpstr>Probability 100</vt:lpstr>
      <vt:lpstr>Probability 200</vt:lpstr>
      <vt:lpstr>Probability 300</vt:lpstr>
      <vt:lpstr>Probability 400</vt:lpstr>
      <vt:lpstr>Probability 500</vt:lpstr>
      <vt:lpstr>FINAL JEOPARDY!</vt:lpstr>
    </vt:vector>
  </TitlesOfParts>
  <Manager>SchoolKit.com Inc.</Manager>
  <Company>Spokane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East Jeopardy</dc:title>
  <dc:subject>SchoolKit.com Inc.</dc:subject>
  <dc:creator>Theresa Meyer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Erik</cp:lastModifiedBy>
  <cp:revision>365</cp:revision>
  <dcterms:created xsi:type="dcterms:W3CDTF">2000-11-04T18:50:05Z</dcterms:created>
  <dcterms:modified xsi:type="dcterms:W3CDTF">2017-05-10T21:57:17Z</dcterms:modified>
</cp:coreProperties>
</file>